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sldIdLst>
    <p:sldId id="279" r:id="rId2"/>
    <p:sldId id="349" r:id="rId3"/>
    <p:sldId id="333" r:id="rId4"/>
    <p:sldId id="306" r:id="rId5"/>
    <p:sldId id="307" r:id="rId6"/>
    <p:sldId id="308" r:id="rId7"/>
    <p:sldId id="309" r:id="rId8"/>
    <p:sldId id="310" r:id="rId9"/>
    <p:sldId id="311" r:id="rId10"/>
    <p:sldId id="312" r:id="rId11"/>
    <p:sldId id="313" r:id="rId12"/>
    <p:sldId id="334" r:id="rId13"/>
    <p:sldId id="315" r:id="rId14"/>
    <p:sldId id="348" r:id="rId15"/>
    <p:sldId id="316" r:id="rId16"/>
    <p:sldId id="317" r:id="rId17"/>
    <p:sldId id="318" r:id="rId18"/>
    <p:sldId id="319" r:id="rId19"/>
    <p:sldId id="320" r:id="rId20"/>
    <p:sldId id="321" r:id="rId21"/>
    <p:sldId id="322" r:id="rId22"/>
    <p:sldId id="337" r:id="rId23"/>
    <p:sldId id="338" r:id="rId24"/>
    <p:sldId id="344" r:id="rId25"/>
    <p:sldId id="340" r:id="rId26"/>
    <p:sldId id="341" r:id="rId27"/>
    <p:sldId id="347" r:id="rId28"/>
    <p:sldId id="345" r:id="rId29"/>
    <p:sldId id="331" r:id="rId30"/>
    <p:sldId id="277"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B87D8-A760-4BC1-A87C-B7C64EE1A093}" type="datetimeFigureOut">
              <a:rPr lang="ru-RU" smtClean="0"/>
              <a:pPr/>
              <a:t>28.04.2018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66867-FDCC-4E56-81A7-3065FC8C9A6C}" type="slidenum">
              <a:rPr lang="ru-RU" smtClean="0"/>
              <a:pPr/>
              <a:t>‹#›</a:t>
            </a:fld>
            <a:endParaRPr lang="ru-RU"/>
          </a:p>
        </p:txBody>
      </p:sp>
    </p:spTree>
    <p:extLst>
      <p:ext uri="{BB962C8B-B14F-4D97-AF65-F5344CB8AC3E}">
        <p14:creationId xmlns:p14="http://schemas.microsoft.com/office/powerpoint/2010/main" val="394796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6867-FDCC-4E56-81A7-3065FC8C9A6C}" type="slidenum">
              <a:rPr lang="ru-RU" smtClean="0"/>
              <a:pPr/>
              <a:t>1</a:t>
            </a:fld>
            <a:endParaRPr lang="ru-RU"/>
          </a:p>
        </p:txBody>
      </p:sp>
    </p:spTree>
    <p:extLst>
      <p:ext uri="{BB962C8B-B14F-4D97-AF65-F5344CB8AC3E}">
        <p14:creationId xmlns:p14="http://schemas.microsoft.com/office/powerpoint/2010/main" val="204878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6867-FDCC-4E56-81A7-3065FC8C9A6C}" type="slidenum">
              <a:rPr lang="ru-RU" smtClean="0"/>
              <a:pPr/>
              <a:t>2</a:t>
            </a:fld>
            <a:endParaRPr lang="ru-RU"/>
          </a:p>
        </p:txBody>
      </p:sp>
    </p:spTree>
    <p:extLst>
      <p:ext uri="{BB962C8B-B14F-4D97-AF65-F5344CB8AC3E}">
        <p14:creationId xmlns:p14="http://schemas.microsoft.com/office/powerpoint/2010/main" val="191932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6867-FDCC-4E56-81A7-3065FC8C9A6C}" type="slidenum">
              <a:rPr lang="ru-RU" smtClean="0"/>
              <a:pPr/>
              <a:t>7</a:t>
            </a:fld>
            <a:endParaRPr lang="ru-RU"/>
          </a:p>
        </p:txBody>
      </p:sp>
    </p:spTree>
    <p:extLst>
      <p:ext uri="{BB962C8B-B14F-4D97-AF65-F5344CB8AC3E}">
        <p14:creationId xmlns:p14="http://schemas.microsoft.com/office/powerpoint/2010/main" val="308418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6867-FDCC-4E56-81A7-3065FC8C9A6C}" type="slidenum">
              <a:rPr lang="ru-RU" smtClean="0"/>
              <a:pPr/>
              <a:t>8</a:t>
            </a:fld>
            <a:endParaRPr lang="ru-RU"/>
          </a:p>
        </p:txBody>
      </p:sp>
    </p:spTree>
    <p:extLst>
      <p:ext uri="{BB962C8B-B14F-4D97-AF65-F5344CB8AC3E}">
        <p14:creationId xmlns:p14="http://schemas.microsoft.com/office/powerpoint/2010/main" val="3441738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6867-FDCC-4E56-81A7-3065FC8C9A6C}" type="slidenum">
              <a:rPr lang="ru-RU" smtClean="0"/>
              <a:pPr/>
              <a:t>25</a:t>
            </a:fld>
            <a:endParaRPr lang="ru-RU"/>
          </a:p>
        </p:txBody>
      </p:sp>
    </p:spTree>
    <p:extLst>
      <p:ext uri="{BB962C8B-B14F-4D97-AF65-F5344CB8AC3E}">
        <p14:creationId xmlns:p14="http://schemas.microsoft.com/office/powerpoint/2010/main" val="253270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405061E-85F6-405B-98B9-B8E0E965AF86}" type="datetimeFigureOut">
              <a:rPr lang="ru-RU" smtClean="0"/>
              <a:pPr/>
              <a:t>28.04.2018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F0161DD-A75F-4653-976E-F0FF535A4FD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05061E-85F6-405B-98B9-B8E0E965AF86}" type="datetimeFigureOut">
              <a:rPr lang="ru-RU" smtClean="0"/>
              <a:pPr/>
              <a:t>28.04.2018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161DD-A75F-4653-976E-F0FF535A4F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05061E-85F6-405B-98B9-B8E0E965AF86}" type="datetimeFigureOut">
              <a:rPr lang="ru-RU" smtClean="0"/>
              <a:pPr/>
              <a:t>28.04.2018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161DD-A75F-4653-976E-F0FF535A4F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405061E-85F6-405B-98B9-B8E0E965AF86}" type="datetimeFigureOut">
              <a:rPr lang="ru-RU" smtClean="0"/>
              <a:pPr/>
              <a:t>28.04.2018</a:t>
            </a:fld>
            <a:endParaRPr lang="ru-RU"/>
          </a:p>
        </p:txBody>
      </p:sp>
      <p:sp>
        <p:nvSpPr>
          <p:cNvPr id="9" name="Номер слайда 8"/>
          <p:cNvSpPr>
            <a:spLocks noGrp="1"/>
          </p:cNvSpPr>
          <p:nvPr>
            <p:ph type="sldNum" sz="quarter" idx="15"/>
          </p:nvPr>
        </p:nvSpPr>
        <p:spPr/>
        <p:txBody>
          <a:bodyPr rtlCol="0"/>
          <a:lstStyle/>
          <a:p>
            <a:fld id="{8F0161DD-A75F-4653-976E-F0FF535A4FDB}"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405061E-85F6-405B-98B9-B8E0E965AF86}" type="datetimeFigureOut">
              <a:rPr lang="ru-RU" smtClean="0"/>
              <a:pPr/>
              <a:t>28.04.2018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F0161DD-A75F-4653-976E-F0FF535A4FD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405061E-85F6-405B-98B9-B8E0E965AF86}" type="datetimeFigureOut">
              <a:rPr lang="ru-RU" smtClean="0"/>
              <a:pPr/>
              <a:t>28.04.2018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0161DD-A75F-4653-976E-F0FF535A4FDB}"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405061E-85F6-405B-98B9-B8E0E965AF86}" type="datetimeFigureOut">
              <a:rPr lang="ru-RU" smtClean="0"/>
              <a:pPr/>
              <a:t>28.04.2018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0161DD-A75F-4653-976E-F0FF535A4FDB}"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405061E-85F6-405B-98B9-B8E0E965AF86}" type="datetimeFigureOut">
              <a:rPr lang="ru-RU" smtClean="0"/>
              <a:pPr/>
              <a:t>28.04.2018</a:t>
            </a:fld>
            <a:endParaRPr lang="ru-RU"/>
          </a:p>
        </p:txBody>
      </p:sp>
      <p:sp>
        <p:nvSpPr>
          <p:cNvPr id="7" name="Номер слайда 6"/>
          <p:cNvSpPr>
            <a:spLocks noGrp="1"/>
          </p:cNvSpPr>
          <p:nvPr>
            <p:ph type="sldNum" sz="quarter" idx="11"/>
          </p:nvPr>
        </p:nvSpPr>
        <p:spPr/>
        <p:txBody>
          <a:bodyPr rtlCol="0"/>
          <a:lstStyle/>
          <a:p>
            <a:fld id="{8F0161DD-A75F-4653-976E-F0FF535A4FDB}"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05061E-85F6-405B-98B9-B8E0E965AF86}" type="datetimeFigureOut">
              <a:rPr lang="ru-RU" smtClean="0"/>
              <a:pPr/>
              <a:t>28.04.2018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0161DD-A75F-4653-976E-F0FF535A4F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405061E-85F6-405B-98B9-B8E0E965AF86}" type="datetimeFigureOut">
              <a:rPr lang="ru-RU" smtClean="0"/>
              <a:pPr/>
              <a:t>28.04.2018</a:t>
            </a:fld>
            <a:endParaRPr lang="ru-RU"/>
          </a:p>
        </p:txBody>
      </p:sp>
      <p:sp>
        <p:nvSpPr>
          <p:cNvPr id="22" name="Номер слайда 21"/>
          <p:cNvSpPr>
            <a:spLocks noGrp="1"/>
          </p:cNvSpPr>
          <p:nvPr>
            <p:ph type="sldNum" sz="quarter" idx="15"/>
          </p:nvPr>
        </p:nvSpPr>
        <p:spPr/>
        <p:txBody>
          <a:bodyPr rtlCol="0"/>
          <a:lstStyle/>
          <a:p>
            <a:fld id="{8F0161DD-A75F-4653-976E-F0FF535A4FDB}"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405061E-85F6-405B-98B9-B8E0E965AF86}" type="datetimeFigureOut">
              <a:rPr lang="ru-RU" smtClean="0"/>
              <a:pPr/>
              <a:t>28.04.2018</a:t>
            </a:fld>
            <a:endParaRPr lang="ru-RU"/>
          </a:p>
        </p:txBody>
      </p:sp>
      <p:sp>
        <p:nvSpPr>
          <p:cNvPr id="18" name="Номер слайда 17"/>
          <p:cNvSpPr>
            <a:spLocks noGrp="1"/>
          </p:cNvSpPr>
          <p:nvPr>
            <p:ph type="sldNum" sz="quarter" idx="11"/>
          </p:nvPr>
        </p:nvSpPr>
        <p:spPr/>
        <p:txBody>
          <a:bodyPr rtlCol="0"/>
          <a:lstStyle/>
          <a:p>
            <a:fld id="{8F0161DD-A75F-4653-976E-F0FF535A4FDB}"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405061E-85F6-405B-98B9-B8E0E965AF86}" type="datetimeFigureOut">
              <a:rPr lang="ru-RU" smtClean="0"/>
              <a:pPr/>
              <a:t>28.04.2018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0161DD-A75F-4653-976E-F0FF535A4F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nwlife-service.ru/wp-content/gallery/forkid/detej-86.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00232" y="5357826"/>
            <a:ext cx="2786082" cy="1500174"/>
          </a:xfrm>
          <a:prstGeom prst="rect">
            <a:avLst/>
          </a:prstGeom>
          <a:noFill/>
        </p:spPr>
      </p:pic>
      <p:pic>
        <p:nvPicPr>
          <p:cNvPr id="14" name="Picture 2" descr="http://nwlife-service.ru/wp-content/gallery/forkid/detej-86.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786314" y="5357827"/>
            <a:ext cx="2028176" cy="1500174"/>
          </a:xfrm>
          <a:prstGeom prst="rect">
            <a:avLst/>
          </a:prstGeom>
          <a:noFill/>
        </p:spPr>
      </p:pic>
      <p:pic>
        <p:nvPicPr>
          <p:cNvPr id="45061" name="Picture 5" descr="https://im3-tub-ru.yandex.net/i?id=8a93687014fdf22738d39be7dea9ed79&amp;n=33&amp;h=215&amp;w=28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71472" y="214290"/>
            <a:ext cx="2143108" cy="1611079"/>
          </a:xfrm>
          <a:prstGeom prst="rect">
            <a:avLst/>
          </a:prstGeom>
          <a:noFill/>
        </p:spPr>
      </p:pic>
      <p:sp>
        <p:nvSpPr>
          <p:cNvPr id="3" name="Содержимое 2"/>
          <p:cNvSpPr>
            <a:spLocks noGrp="1"/>
          </p:cNvSpPr>
          <p:nvPr>
            <p:ph sz="quarter" idx="1"/>
          </p:nvPr>
        </p:nvSpPr>
        <p:spPr>
          <a:xfrm>
            <a:off x="714348" y="1500174"/>
            <a:ext cx="7467600" cy="4873752"/>
          </a:xfrm>
        </p:spPr>
        <p:txBody>
          <a:bodyPr/>
          <a:lstStyle/>
          <a:p>
            <a:pPr lvl="0" algn="ctr">
              <a:buNone/>
            </a:pPr>
            <a:r>
              <a:rPr lang="ru-RU" sz="3200" dirty="0" smtClean="0">
                <a:solidFill>
                  <a:srgbClr val="FF0000"/>
                </a:solidFill>
                <a:latin typeface="Times New Roman" pitchFamily="18" charset="0"/>
                <a:cs typeface="Times New Roman" pitchFamily="18" charset="0"/>
              </a:rPr>
              <a:t>           </a:t>
            </a:r>
          </a:p>
          <a:p>
            <a:pPr>
              <a:buNone/>
            </a:pPr>
            <a:endParaRPr lang="ru-RU" sz="2800" dirty="0" smtClean="0">
              <a:solidFill>
                <a:srgbClr val="FF0000"/>
              </a:solidFill>
              <a:latin typeface="Times New Roman" pitchFamily="18" charset="0"/>
              <a:cs typeface="Times New Roman" pitchFamily="18" charset="0"/>
            </a:endParaRPr>
          </a:p>
        </p:txBody>
      </p:sp>
      <p:sp>
        <p:nvSpPr>
          <p:cNvPr id="8" name="Rectangle 8"/>
          <p:cNvSpPr>
            <a:spLocks noChangeArrowheads="1"/>
          </p:cNvSpPr>
          <p:nvPr/>
        </p:nvSpPr>
        <p:spPr bwMode="auto">
          <a:xfrm>
            <a:off x="2000233" y="285728"/>
            <a:ext cx="5000660" cy="830997"/>
          </a:xfrm>
          <a:prstGeom prst="rect">
            <a:avLst/>
          </a:prstGeom>
          <a:noFill/>
          <a:ln w="9525">
            <a:noFill/>
            <a:miter lim="800000"/>
            <a:headEnd/>
            <a:tailEnd/>
          </a:ln>
        </p:spPr>
        <p:txBody>
          <a:bodyPr wrap="square" anchor="ctr">
            <a:spAutoFit/>
          </a:bodyPr>
          <a:lstStyle/>
          <a:p>
            <a:pPr algn="ctr"/>
            <a:r>
              <a:rPr lang="ru-RU" sz="1600" dirty="0">
                <a:latin typeface="Times New Roman" pitchFamily="18" charset="0"/>
                <a:cs typeface="Times New Roman" pitchFamily="18" charset="0"/>
              </a:rPr>
              <a:t>Муниципальное бюджетное дошкольное образовательное учреждение </a:t>
            </a:r>
          </a:p>
          <a:p>
            <a:pPr algn="ctr" eaLnBrk="0" hangingPunct="0"/>
            <a:r>
              <a:rPr lang="ru-RU" sz="1600" dirty="0">
                <a:latin typeface="Times New Roman" pitchFamily="18" charset="0"/>
                <a:cs typeface="Times New Roman" pitchFamily="18" charset="0"/>
              </a:rPr>
              <a:t>«Детский сад «Солнышко» г. </a:t>
            </a:r>
            <a:r>
              <a:rPr lang="ru-RU" sz="1600" smtClean="0">
                <a:latin typeface="Times New Roman" pitchFamily="18" charset="0"/>
                <a:cs typeface="Times New Roman" pitchFamily="18" charset="0"/>
              </a:rPr>
              <a:t>Бирюча»</a:t>
            </a:r>
            <a:endParaRPr lang="ru-RU" sz="1600" dirty="0">
              <a:latin typeface="Times New Roman" pitchFamily="18" charset="0"/>
              <a:cs typeface="Times New Roman" pitchFamily="18" charset="0"/>
            </a:endParaRPr>
          </a:p>
        </p:txBody>
      </p:sp>
      <p:sp>
        <p:nvSpPr>
          <p:cNvPr id="9" name="Прямоугольник 8"/>
          <p:cNvSpPr/>
          <p:nvPr/>
        </p:nvSpPr>
        <p:spPr>
          <a:xfrm>
            <a:off x="4286248" y="4357694"/>
            <a:ext cx="4286280" cy="1754326"/>
          </a:xfrm>
          <a:prstGeom prst="rect">
            <a:avLst/>
          </a:prstGeom>
        </p:spPr>
        <p:txBody>
          <a:bodyPr wrap="square">
            <a:spAutoFit/>
          </a:bodyPr>
          <a:lstStyle/>
          <a:p>
            <a:pPr algn="r"/>
            <a:r>
              <a:rPr lang="ru-RU" b="1" dirty="0" smtClean="0">
                <a:latin typeface="Times New Roman" pitchFamily="18" charset="0"/>
                <a:cs typeface="Times New Roman" pitchFamily="18" charset="0"/>
              </a:rPr>
              <a:t>Подготовила:</a:t>
            </a:r>
          </a:p>
          <a:p>
            <a:pPr algn="r"/>
            <a:r>
              <a:rPr lang="ru-RU" dirty="0" err="1" smtClean="0">
                <a:latin typeface="Times New Roman" pitchFamily="18" charset="0"/>
                <a:cs typeface="Times New Roman" pitchFamily="18" charset="0"/>
              </a:rPr>
              <a:t>Копыльцова</a:t>
            </a:r>
            <a:r>
              <a:rPr lang="ru-RU" dirty="0" smtClean="0">
                <a:latin typeface="Times New Roman" pitchFamily="18" charset="0"/>
                <a:cs typeface="Times New Roman" pitchFamily="18" charset="0"/>
              </a:rPr>
              <a:t> М.В.</a:t>
            </a:r>
          </a:p>
          <a:p>
            <a:r>
              <a:rPr lang="ru-RU" dirty="0" smtClean="0"/>
              <a:t>                                                          </a:t>
            </a:r>
          </a:p>
          <a:p>
            <a:pPr algn="r"/>
            <a:endParaRPr lang="ru-RU" dirty="0" smtClean="0"/>
          </a:p>
          <a:p>
            <a:pPr algn="r"/>
            <a:endParaRPr lang="ru-RU" dirty="0" smtClean="0"/>
          </a:p>
          <a:p>
            <a:pPr algn="r"/>
            <a:endParaRPr lang="ru-RU" dirty="0" smtClean="0"/>
          </a:p>
        </p:txBody>
      </p:sp>
      <p:pic>
        <p:nvPicPr>
          <p:cNvPr id="12" name="Picture 2" descr="http://studiya-remesel.ru/wp-content/uploads/2013/10/271962-1366x768.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29422" y="0"/>
            <a:ext cx="2214578" cy="2688289"/>
          </a:xfrm>
          <a:prstGeom prst="rect">
            <a:avLst/>
          </a:prstGeom>
          <a:noFill/>
          <a:effectLst>
            <a:softEdge rad="317500"/>
          </a:effectLst>
        </p:spPr>
      </p:pic>
      <p:pic>
        <p:nvPicPr>
          <p:cNvPr id="45059" name="Picture 3" descr="http://www.qomo-products.ru/u/wysiwyg/news/2013/kidz-d.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14282" y="3071810"/>
            <a:ext cx="1511168" cy="2214578"/>
          </a:xfrm>
          <a:prstGeom prst="rect">
            <a:avLst/>
          </a:prstGeom>
          <a:noFill/>
        </p:spPr>
      </p:pic>
      <p:sp>
        <p:nvSpPr>
          <p:cNvPr id="11" name="Прямоугольник 10"/>
          <p:cNvSpPr/>
          <p:nvPr/>
        </p:nvSpPr>
        <p:spPr>
          <a:xfrm>
            <a:off x="928662" y="2071678"/>
            <a:ext cx="8215338"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buNone/>
            </a:pPr>
            <a:r>
              <a:rPr lang="ru-RU" sz="3600" b="1" dirty="0" smtClean="0">
                <a:ln w="11430"/>
                <a:solidFill>
                  <a:srgbClr val="0070C0"/>
                </a:soli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Рефлексия </a:t>
            </a:r>
          </a:p>
          <a:p>
            <a:pPr lvl="0" algn="ctr">
              <a:buNone/>
            </a:pPr>
            <a:r>
              <a:rPr lang="ru-RU" sz="3600" b="1" dirty="0" smtClean="0">
                <a:ln w="11430"/>
                <a:solidFill>
                  <a:srgbClr val="0070C0"/>
                </a:soli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как этап  современного занятия </a:t>
            </a:r>
          </a:p>
          <a:p>
            <a:pPr lvl="0" algn="ctr">
              <a:buNone/>
            </a:pPr>
            <a:r>
              <a:rPr lang="ru-RU" sz="3600" b="1" dirty="0" smtClean="0">
                <a:ln w="11430"/>
                <a:solidFill>
                  <a:srgbClr val="0070C0"/>
                </a:soli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 в условиях ФГОС</a:t>
            </a:r>
            <a:endParaRPr lang="ru-RU" sz="3600" b="1" dirty="0">
              <a:ln w="11430"/>
              <a:solidFill>
                <a:srgbClr val="0070C0"/>
              </a:solidFill>
              <a:effectLst>
                <a:outerShdw blurRad="50800" dist="39000" dir="5460000" algn="tl">
                  <a:srgbClr val="000000">
                    <a:alpha val="38000"/>
                  </a:srgbClr>
                </a:outerShdw>
              </a:effectLst>
            </a:endParaRPr>
          </a:p>
        </p:txBody>
      </p:sp>
      <p:pic>
        <p:nvPicPr>
          <p:cNvPr id="16" name="Picture 2" descr="http://nwlife-service.ru/wp-content/gallery/forkid/detej-86.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786578" y="5572140"/>
            <a:ext cx="1928826" cy="1285860"/>
          </a:xfrm>
          <a:prstGeom prst="rect">
            <a:avLst/>
          </a:prstGeom>
          <a:noFill/>
        </p:spPr>
      </p:pic>
      <p:pic>
        <p:nvPicPr>
          <p:cNvPr id="17" name="Picture 2" descr="http://nwlife-service.ru/wp-content/gallery/forkid/detej-86.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5677013"/>
            <a:ext cx="2028176" cy="118098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428604"/>
            <a:ext cx="8501122" cy="6429396"/>
          </a:xfrm>
        </p:spPr>
        <p:txBody>
          <a:bodyPr/>
          <a:lstStyle/>
          <a:p>
            <a:pPr algn="just">
              <a:buNone/>
            </a:pPr>
            <a:r>
              <a:rPr lang="ru-RU" dirty="0" smtClean="0">
                <a:latin typeface="Times New Roman" pitchFamily="18" charset="0"/>
                <a:cs typeface="Times New Roman" pitchFamily="18" charset="0"/>
              </a:rPr>
              <a:t>       И можно привести еще одну классификацию, которая опирается </a:t>
            </a:r>
            <a:r>
              <a:rPr lang="ru-RU" b="1" dirty="0" smtClean="0">
                <a:solidFill>
                  <a:srgbClr val="FF0000"/>
                </a:solidFill>
                <a:latin typeface="Times New Roman" pitchFamily="18" charset="0"/>
                <a:cs typeface="Times New Roman" pitchFamily="18" charset="0"/>
              </a:rPr>
              <a:t>на функции рефлексии: </a:t>
            </a:r>
          </a:p>
          <a:p>
            <a:pPr lvl="0" algn="just">
              <a:buFont typeface="Wingdings" pitchFamily="2" charset="2"/>
              <a:buChar char="v"/>
            </a:pPr>
            <a:r>
              <a:rPr lang="ru-RU" dirty="0" smtClean="0">
                <a:latin typeface="Times New Roman" pitchFamily="18" charset="0"/>
                <a:cs typeface="Times New Roman" pitchFamily="18" charset="0"/>
              </a:rPr>
              <a:t>Рефлексия настроения и эмоционального состояния. </a:t>
            </a:r>
          </a:p>
          <a:p>
            <a:pPr lvl="0" algn="just">
              <a:buFont typeface="Wingdings" pitchFamily="2" charset="2"/>
              <a:buChar char="v"/>
            </a:pPr>
            <a:r>
              <a:rPr lang="ru-RU" dirty="0" smtClean="0">
                <a:latin typeface="Times New Roman" pitchFamily="18" charset="0"/>
                <a:cs typeface="Times New Roman" pitchFamily="18" charset="0"/>
              </a:rPr>
              <a:t>Рефлексия деятельности. </a:t>
            </a:r>
          </a:p>
          <a:p>
            <a:pPr lvl="0" algn="just">
              <a:buFont typeface="Wingdings" pitchFamily="2" charset="2"/>
              <a:buChar char="v"/>
            </a:pPr>
            <a:r>
              <a:rPr lang="ru-RU" dirty="0" smtClean="0">
                <a:latin typeface="Times New Roman" pitchFamily="18" charset="0"/>
                <a:cs typeface="Times New Roman" pitchFamily="18" charset="0"/>
              </a:rPr>
              <a:t>Рефлексия содержания учебного материала. </a:t>
            </a:r>
            <a:endParaRPr lang="ru-RU" dirty="0">
              <a:latin typeface="Times New Roman" pitchFamily="18" charset="0"/>
              <a:cs typeface="Times New Roman" pitchFamily="18" charset="0"/>
            </a:endParaRPr>
          </a:p>
        </p:txBody>
      </p:sp>
      <p:pic>
        <p:nvPicPr>
          <p:cNvPr id="6" name="Picture 5" descr="https://im3-tub-ru.yandex.net/i?id=8a93687014fdf22738d39be7dea9ed79&amp;n=33&amp;h=215&amp;w=286"/>
          <p:cNvPicPr>
            <a:picLocks noChangeAspect="1" noChangeArrowheads="1"/>
          </p:cNvPicPr>
          <p:nvPr/>
        </p:nvPicPr>
        <p:blipFill>
          <a:blip r:embed="rId2" cstate="print"/>
          <a:srcRect/>
          <a:stretch>
            <a:fillRect/>
          </a:stretch>
        </p:blipFill>
        <p:spPr bwMode="auto">
          <a:xfrm>
            <a:off x="1571604" y="2853997"/>
            <a:ext cx="4857784" cy="365183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428604"/>
            <a:ext cx="8215370" cy="3786214"/>
          </a:xfrm>
        </p:spPr>
        <p:txBody>
          <a:bodyPr>
            <a:normAutofit/>
          </a:bodyPr>
          <a:lstStyle/>
          <a:p>
            <a:pPr algn="ctr">
              <a:buNone/>
            </a:pPr>
            <a:r>
              <a:rPr lang="ru-RU" b="1" i="1" dirty="0" smtClean="0">
                <a:solidFill>
                  <a:srgbClr val="FF0000"/>
                </a:solidFill>
              </a:rPr>
              <a:t>    </a:t>
            </a:r>
            <a:r>
              <a:rPr lang="ru-RU" b="1" dirty="0" smtClean="0">
                <a:solidFill>
                  <a:srgbClr val="FF0000"/>
                </a:solidFill>
                <a:latin typeface="Times New Roman" pitchFamily="18" charset="0"/>
                <a:cs typeface="Times New Roman" pitchFamily="18" charset="0"/>
              </a:rPr>
              <a:t>Эмоциональная рефлексия</a:t>
            </a:r>
            <a:r>
              <a:rPr lang="ru-RU" dirty="0" smtClean="0">
                <a:solidFill>
                  <a:srgbClr val="FF0000"/>
                </a:solidFill>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Такая разновидность рефлексии часто используется в самом начале занятия. Ее </a:t>
            </a:r>
            <a:r>
              <a:rPr lang="ru-RU" b="1" dirty="0" smtClean="0">
                <a:solidFill>
                  <a:srgbClr val="FF0000"/>
                </a:solidFill>
                <a:latin typeface="Times New Roman" pitchFamily="18" charset="0"/>
                <a:cs typeface="Times New Roman" pitchFamily="18" charset="0"/>
              </a:rPr>
              <a:t>цель</a:t>
            </a:r>
            <a:r>
              <a:rPr lang="ru-RU" dirty="0" smtClean="0">
                <a:latin typeface="Times New Roman" pitchFamily="18" charset="0"/>
                <a:cs typeface="Times New Roman" pitchFamily="18" charset="0"/>
              </a:rPr>
              <a:t> - установить эмоциональный контакт с дошкольниками и настроить их на доброжелательное отношение и плодотворную работу. Но такая рефлексия в конце занятия также будет уместна. Приемы, которые можно использовать для проведения такой рефлексии, могут быть самые различные. </a:t>
            </a:r>
          </a:p>
          <a:p>
            <a:pPr algn="just">
              <a:buNone/>
            </a:pPr>
            <a:r>
              <a:rPr lang="ru-RU" dirty="0" smtClean="0">
                <a:latin typeface="Times New Roman" pitchFamily="18" charset="0"/>
                <a:cs typeface="Times New Roman" pitchFamily="18" charset="0"/>
              </a:rPr>
              <a:t>		Рассмотрим только некоторые из ни</a:t>
            </a:r>
            <a:r>
              <a:rPr lang="ru-RU" dirty="0" smtClean="0"/>
              <a:t>х:</a:t>
            </a:r>
            <a:endParaRPr lang="ru-RU" dirty="0"/>
          </a:p>
        </p:txBody>
      </p:sp>
      <p:pic>
        <p:nvPicPr>
          <p:cNvPr id="4" name="Picture 3" descr="http://wiki.vspu.ru/_media/users/grebennikova1991/my_project5/comm77kinderen1_big.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14546" y="4000504"/>
            <a:ext cx="4357718" cy="2643206"/>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endParaRPr lang="ru-RU" sz="3200"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785786" y="214290"/>
            <a:ext cx="7500990" cy="3857652"/>
          </a:xfrm>
        </p:spPr>
        <p:txBody>
          <a:bodyPr>
            <a:normAutofit fontScale="92500" lnSpcReduction="10000"/>
          </a:bodyPr>
          <a:lstStyle/>
          <a:p>
            <a:pPr lvl="0" algn="just">
              <a:buFont typeface="Wingdings" pitchFamily="2" charset="2"/>
              <a:buChar char="v"/>
            </a:pPr>
            <a:r>
              <a:rPr lang="ru-RU" dirty="0" smtClean="0"/>
              <a:t>   </a:t>
            </a:r>
            <a:r>
              <a:rPr lang="ru-RU" b="1" dirty="0" smtClean="0">
                <a:solidFill>
                  <a:srgbClr val="FF0000"/>
                </a:solidFill>
                <a:latin typeface="Times New Roman" pitchFamily="18" charset="0"/>
                <a:cs typeface="Times New Roman" pitchFamily="18" charset="0"/>
              </a:rPr>
              <a:t>Прием «Смайлик». </a:t>
            </a:r>
            <a:r>
              <a:rPr lang="ru-RU" dirty="0" smtClean="0">
                <a:latin typeface="Times New Roman" pitchFamily="18" charset="0"/>
                <a:cs typeface="Times New Roman" pitchFamily="18" charset="0"/>
              </a:rPr>
              <a:t>Суть его заключается в том, что воспитатель в начале занятия  раздает ребятам изображение мордашки человека, но без черт лица. Задача детей нарисовать на лице те эмоции, которые характерны для них в настоящий момент времени. Не запрещается дополнить изображение другими предметами, например, пририсовать воздушные шарики или цветочки в руке. Для упрощения можно применять готовые смайлики, и дети только выбирают тот, который соответствует их настроению. Такой прием можно использовать и в конце занятия, чтобы оценить эмоциональное состояние ребят на этапе завершения работы.  </a:t>
            </a:r>
          </a:p>
          <a:p>
            <a:endParaRPr lang="ru-RU" dirty="0"/>
          </a:p>
        </p:txBody>
      </p:sp>
      <p:pic>
        <p:nvPicPr>
          <p:cNvPr id="4" name="Рисунок 3" descr="вопросы рефлексии в конце урока"/>
          <p:cNvPicPr/>
          <p:nvPr/>
        </p:nvPicPr>
        <p:blipFill>
          <a:blip r:embed="rId2" cstate="print"/>
          <a:srcRect/>
          <a:stretch>
            <a:fillRect/>
          </a:stretch>
        </p:blipFill>
        <p:spPr bwMode="auto">
          <a:xfrm>
            <a:off x="571472" y="4000504"/>
            <a:ext cx="8001024" cy="2857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0"/>
            <a:ext cx="8401080" cy="6019800"/>
          </a:xfrm>
        </p:spPr>
        <p:txBody>
          <a:bodyPr>
            <a:normAutofit/>
          </a:bodyPr>
          <a:lstStyle/>
          <a:p>
            <a:pPr>
              <a:buNone/>
            </a:pPr>
            <a:r>
              <a:rPr lang="ru-RU" dirty="0" smtClean="0"/>
              <a:t>   </a:t>
            </a:r>
          </a:p>
          <a:p>
            <a:pPr lvl="0" algn="just">
              <a:buFont typeface="Wingdings" pitchFamily="2" charset="2"/>
              <a:buChar char="v"/>
            </a:pPr>
            <a:r>
              <a:rPr lang="ru-RU" b="1" dirty="0" smtClean="0">
                <a:solidFill>
                  <a:srgbClr val="FF0000"/>
                </a:solidFill>
                <a:latin typeface="Times New Roman" pitchFamily="18" charset="0"/>
                <a:cs typeface="Times New Roman" pitchFamily="18" charset="0"/>
              </a:rPr>
              <a:t>Прием «Солнышко». </a:t>
            </a:r>
            <a:r>
              <a:rPr lang="ru-RU" dirty="0" smtClean="0">
                <a:latin typeface="Times New Roman" pitchFamily="18" charset="0"/>
                <a:cs typeface="Times New Roman" pitchFamily="18" charset="0"/>
              </a:rPr>
              <a:t>На доске изображается круг от солнца, а у ребят имеются лучи и облака. Подходя к солнышку, они должны прикрепить лучи, если занятие им понравилось, и закрыть его тучкой, если ничего полезного для себя они из него не извлекли.  </a:t>
            </a: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buNone/>
            </a:pPr>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lvl="0" algn="just"/>
            <a:endParaRPr lang="ru-RU" dirty="0" smtClean="0">
              <a:latin typeface="Times New Roman" pitchFamily="18" charset="0"/>
              <a:cs typeface="Times New Roman" pitchFamily="18" charset="0"/>
            </a:endParaRPr>
          </a:p>
          <a:p>
            <a:pPr>
              <a:buNone/>
            </a:pP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785786" y="2619178"/>
            <a:ext cx="7215238" cy="4062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642918"/>
            <a:ext cx="7858180" cy="5632311"/>
          </a:xfrm>
          <a:prstGeom prst="rect">
            <a:avLst/>
          </a:prstGeom>
        </p:spPr>
        <p:txBody>
          <a:bodyPr wrap="square">
            <a:spAutoFit/>
          </a:bodyPr>
          <a:lstStyle/>
          <a:p>
            <a:pPr lvl="0" algn="just"/>
            <a:r>
              <a:rPr lang="ru-RU" sz="2300" b="1" dirty="0" smtClean="0">
                <a:solidFill>
                  <a:srgbClr val="FF0000"/>
                </a:solidFill>
                <a:latin typeface="Times New Roman" pitchFamily="18" charset="0"/>
                <a:cs typeface="Times New Roman" pitchFamily="18" charset="0"/>
              </a:rPr>
              <a:t>Прием «Зачитывание эмоционального стихотворения »</a:t>
            </a:r>
            <a:r>
              <a:rPr lang="ru-RU" sz="24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которое согласуется с темой занятия, а затем спросить, что они чувствуют? Какое настроение навевают эти строки? </a:t>
            </a:r>
          </a:p>
          <a:p>
            <a:pPr algn="just">
              <a:buNone/>
            </a:pPr>
            <a:r>
              <a:rPr lang="ru-RU" sz="2800" dirty="0" smtClean="0">
                <a:latin typeface="Times New Roman" pitchFamily="18" charset="0"/>
                <a:cs typeface="Times New Roman" pitchFamily="18" charset="0"/>
              </a:rPr>
              <a:t>    Эмоциональная рефлексия очень важна. Дети привыкают оценивать свое состояние и свободно говорить об этом. Порой многим взрослым этого как раз и не хватает, чтобы объясниться со своими близкими и высказать, что они чувствуют. Часто простой разговор по душам решает сразу все проблемы. Эмоциональная рефлексия проста для проведения, дети учатся выражать свои эмоции и анализировать настроение.</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428604"/>
            <a:ext cx="5643602" cy="6215106"/>
          </a:xfrm>
        </p:spPr>
        <p:txBody>
          <a:bodyPr>
            <a:noAutofit/>
          </a:bodyPr>
          <a:lstStyle/>
          <a:p>
            <a:pPr algn="ctr">
              <a:buNone/>
            </a:pPr>
            <a:r>
              <a:rPr lang="ru-RU" sz="2000" dirty="0" smtClean="0">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Деятельностная</a:t>
            </a:r>
            <a:r>
              <a:rPr lang="ru-RU" b="1" dirty="0" smtClean="0">
                <a:solidFill>
                  <a:srgbClr val="FF0000"/>
                </a:solidFill>
                <a:latin typeface="Times New Roman" pitchFamily="18" charset="0"/>
                <a:cs typeface="Times New Roman" pitchFamily="18" charset="0"/>
              </a:rPr>
              <a:t> рефлексия </a:t>
            </a:r>
          </a:p>
          <a:p>
            <a:pPr algn="just">
              <a:buNone/>
            </a:pPr>
            <a:r>
              <a:rPr lang="ru-RU" sz="2000" b="1" dirty="0" smtClean="0"/>
              <a:t>    </a:t>
            </a:r>
            <a:r>
              <a:rPr lang="ru-RU" sz="2000" dirty="0" smtClean="0">
                <a:latin typeface="Times New Roman" pitchFamily="18" charset="0"/>
                <a:cs typeface="Times New Roman" pitchFamily="18" charset="0"/>
              </a:rPr>
              <a:t>Эта разновидность рефлексии помогает оптимизировать учебный процесс. С помощью методов данной рефлексии дети могут осмысленно относиться к методам, которые они выбирают для достижения поставленных целей. В результате значительно повышается эффективность получения знаний. Рефлексия деятельности позволяет оценить активность дошкольников во время всего занятия. Незаменимой такая рефлексия является на заключительном этапе занятия. Она учит детей адекватно оценивать свою работу, методы и способы, которые они выбирают, чтобы достичь запланированного результата. С ее помощью могут увидеть свои слабые места и выяснить, где имеются пробелы в знаниях. Больше подходит для школы, но может использоваться в старшем дошкольном возрасте.</a:t>
            </a:r>
          </a:p>
          <a:p>
            <a:pPr>
              <a:buNone/>
            </a:pPr>
            <a:endParaRPr lang="ru-RU" sz="2000" dirty="0"/>
          </a:p>
        </p:txBody>
      </p:sp>
      <p:pic>
        <p:nvPicPr>
          <p:cNvPr id="4" name="Picture 3" descr="http://www.qomo-products.ru/u/wysiwyg/news/2013/kidz-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29322" y="1428736"/>
            <a:ext cx="2786082" cy="492922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14356"/>
            <a:ext cx="7772400" cy="1357322"/>
          </a:xfrm>
        </p:spPr>
        <p:txBody>
          <a:bodyPr>
            <a:normAutofit/>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500034" y="357166"/>
            <a:ext cx="7858180" cy="5000660"/>
          </a:xfrm>
        </p:spPr>
        <p:txBody>
          <a:bodyPr>
            <a:normAutofit/>
          </a:bodyPr>
          <a:lstStyle/>
          <a:p>
            <a:pPr lvl="0" algn="just">
              <a:buNone/>
            </a:pPr>
            <a:r>
              <a:rPr lang="ru-RU" sz="2400" dirty="0" smtClean="0">
                <a:latin typeface="Times New Roman" pitchFamily="18" charset="0"/>
                <a:cs typeface="Times New Roman" pitchFamily="18" charset="0"/>
              </a:rPr>
              <a:t>   Интересная рефлексия в конце занятия в виде </a:t>
            </a:r>
            <a:r>
              <a:rPr lang="ru-RU" sz="2400" b="1" dirty="0" smtClean="0">
                <a:solidFill>
                  <a:srgbClr val="FF0000"/>
                </a:solidFill>
                <a:latin typeface="Times New Roman" pitchFamily="18" charset="0"/>
                <a:cs typeface="Times New Roman" pitchFamily="18" charset="0"/>
              </a:rPr>
              <a:t>«Лесенки успеха». </a:t>
            </a:r>
            <a:r>
              <a:rPr lang="ru-RU" sz="2400" dirty="0" smtClean="0">
                <a:latin typeface="Times New Roman" pitchFamily="18" charset="0"/>
                <a:cs typeface="Times New Roman" pitchFamily="18" charset="0"/>
              </a:rPr>
              <a:t>Ребенок выбирает ту ступеньку, которая соответствует ему. На нижней ступеньке  у человечка руки опущены и это символизирует, что на занятии ничего не получилось. Средняя ступенька с человечком, у которого руки разведены в сторону, что говорит о наличии некоторых проблем в ходе занятия. Верхняя ступенька с человечком с поднятыми вверх руками. Это говорит о том, что все, что было запланировано, удалось сделать. </a:t>
            </a:r>
          </a:p>
          <a:p>
            <a:pPr>
              <a:buFont typeface="Wingdings" pitchFamily="2" charset="2"/>
              <a:buChar char="v"/>
            </a:pPr>
            <a:endParaRPr lang="ru-RU" dirty="0"/>
          </a:p>
        </p:txBody>
      </p:sp>
      <p:pic>
        <p:nvPicPr>
          <p:cNvPr id="6" name="Picture 2" descr="http://grade.gazpromschool.ru/assets/content/picture/stupeni.gif"/>
          <p:cNvPicPr>
            <a:picLocks noChangeAspect="1" noChangeArrowheads="1"/>
          </p:cNvPicPr>
          <p:nvPr/>
        </p:nvPicPr>
        <p:blipFill>
          <a:blip r:embed="rId2" cstate="print"/>
          <a:srcRect/>
          <a:stretch>
            <a:fillRect/>
          </a:stretch>
        </p:blipFill>
        <p:spPr bwMode="auto">
          <a:xfrm>
            <a:off x="4643438" y="3929066"/>
            <a:ext cx="4071966" cy="292893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57166"/>
            <a:ext cx="8472518" cy="5662634"/>
          </a:xfrm>
        </p:spPr>
        <p:txBody>
          <a:bodyPr/>
          <a:lstStyle/>
          <a:p>
            <a:pPr lvl="0" algn="just">
              <a:buFont typeface="Wingdings" pitchFamily="2" charset="2"/>
              <a:buChar char="v"/>
            </a:pPr>
            <a:r>
              <a:rPr lang="ru-RU" b="1" dirty="0" smtClean="0">
                <a:solidFill>
                  <a:srgbClr val="FF0000"/>
                </a:solidFill>
                <a:latin typeface="Times New Roman" pitchFamily="18" charset="0"/>
                <a:cs typeface="Times New Roman" pitchFamily="18" charset="0"/>
              </a:rPr>
              <a:t>«Поезд».</a:t>
            </a:r>
            <a:r>
              <a:rPr lang="ru-RU" dirty="0" smtClean="0">
                <a:latin typeface="Times New Roman" pitchFamily="18" charset="0"/>
                <a:cs typeface="Times New Roman" pitchFamily="18" charset="0"/>
              </a:rPr>
              <a:t> На доске висит изображение поезда с вагончиками, которые представляют этапы занятия. Ребятам предлагается оценить каждый из них, опустив в вагончик «веселое личико» или «грустное» в зависимости от того, понравилось ли им выполнять те задания, которые предлагал воспитатель. </a:t>
            </a:r>
          </a:p>
          <a:p>
            <a:pPr>
              <a:buNone/>
            </a:pPr>
            <a:endParaRPr lang="ru-RU" dirty="0"/>
          </a:p>
        </p:txBody>
      </p:sp>
      <p:pic>
        <p:nvPicPr>
          <p:cNvPr id="5" name="Рисунок 4" descr="интересная рефлексия в конце урока"/>
          <p:cNvPicPr/>
          <p:nvPr/>
        </p:nvPicPr>
        <p:blipFill>
          <a:blip r:embed="rId2" cstate="print">
            <a:clrChange>
              <a:clrFrom>
                <a:srgbClr val="000000"/>
              </a:clrFrom>
              <a:clrTo>
                <a:srgbClr val="000000">
                  <a:alpha val="0"/>
                </a:srgbClr>
              </a:clrTo>
            </a:clrChange>
          </a:blip>
          <a:srcRect/>
          <a:stretch>
            <a:fillRect/>
          </a:stretch>
        </p:blipFill>
        <p:spPr bwMode="auto">
          <a:xfrm>
            <a:off x="571472" y="2571720"/>
            <a:ext cx="7786742"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00100" y="2428868"/>
            <a:ext cx="7686700" cy="3590932"/>
          </a:xfrm>
        </p:spPr>
        <p:txBody>
          <a:bodyPr/>
          <a:lstStyle/>
          <a:p>
            <a:pPr>
              <a:buNone/>
            </a:pPr>
            <a:r>
              <a:rPr lang="ru-RU" dirty="0" smtClean="0"/>
              <a:t>   </a:t>
            </a:r>
            <a:endParaRPr lang="ru-RU" dirty="0"/>
          </a:p>
        </p:txBody>
      </p:sp>
      <p:sp>
        <p:nvSpPr>
          <p:cNvPr id="14337" name="Rectangle 1"/>
          <p:cNvSpPr>
            <a:spLocks noChangeArrowheads="1"/>
          </p:cNvSpPr>
          <p:nvPr/>
        </p:nvSpPr>
        <p:spPr bwMode="auto">
          <a:xfrm>
            <a:off x="357158" y="285728"/>
            <a:ext cx="8072494"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2400" b="1"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ru-RU"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Цветочная поляна». </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На доске изображена поляна с разноцветными цветами, которые имеют названия видов деятельности. Дети должны посадить бабочку на тот цветок, который им больше всего понравился. </a:t>
            </a:r>
          </a:p>
          <a:p>
            <a:pPr marL="0" marR="0" lvl="0" indent="90488" algn="just" defTabSz="914400" rtl="0" eaLnBrk="1" fontAlgn="base" latinLnBrk="0" hangingPunct="1">
              <a:lnSpc>
                <a:spcPct val="100000"/>
              </a:lnSpc>
              <a:spcBef>
                <a:spcPct val="0"/>
              </a:spcBef>
              <a:spcAft>
                <a:spcPct val="0"/>
              </a:spcAft>
              <a:buClrTx/>
              <a:buSzTx/>
              <a:buFontTx/>
              <a:buChar char="•"/>
              <a:tabLst/>
            </a:pPr>
            <a:endParaRPr lang="ru-RU" sz="2000" dirty="0" smtClean="0">
              <a:solidFill>
                <a:srgbClr val="000000"/>
              </a:solidFill>
              <a:latin typeface="Times New Roman" pitchFamily="18" charset="0"/>
              <a:cs typeface="Times New Roman" pitchFamily="18" charset="0"/>
            </a:endParaRPr>
          </a:p>
          <a:p>
            <a:pPr marL="0" marR="0" lvl="0" indent="90488" algn="just" defTabSz="914400" rtl="0" eaLnBrk="1" fontAlgn="base" latinLnBrk="0" hangingPunct="1">
              <a:lnSpc>
                <a:spcPct val="100000"/>
              </a:lnSpc>
              <a:spcBef>
                <a:spcPct val="0"/>
              </a:spcBef>
              <a:spcAft>
                <a:spcPct val="0"/>
              </a:spcAft>
              <a:buClrTx/>
              <a:buSzTx/>
              <a:buFontTx/>
              <a:buChar char="•"/>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16386" name="Picture 2" descr="http://nwlife-service.ru/wp-content/gallery/forkid/detej-86.jpg"/>
          <p:cNvPicPr>
            <a:picLocks noChangeAspect="1" noChangeArrowheads="1"/>
          </p:cNvPicPr>
          <p:nvPr/>
        </p:nvPicPr>
        <p:blipFill>
          <a:blip r:embed="rId2" cstate="print"/>
          <a:srcRect/>
          <a:stretch>
            <a:fillRect/>
          </a:stretch>
        </p:blipFill>
        <p:spPr bwMode="auto">
          <a:xfrm>
            <a:off x="142844" y="2214554"/>
            <a:ext cx="8572560" cy="464344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857232"/>
            <a:ext cx="8001056" cy="5286412"/>
          </a:xfrm>
        </p:spPr>
        <p:txBody>
          <a:bodyPr>
            <a:normAutofit lnSpcReduction="10000"/>
          </a:bodyPr>
          <a:lstStyle/>
          <a:p>
            <a:pPr>
              <a:buNone/>
            </a:pPr>
            <a:r>
              <a:rPr lang="ru-RU" dirty="0" smtClean="0"/>
              <a:t>   </a:t>
            </a:r>
          </a:p>
          <a:p>
            <a:pPr lvl="0" algn="just">
              <a:buNone/>
            </a:pPr>
            <a:r>
              <a:rPr lang="ru-RU" sz="2800" dirty="0" smtClean="0">
                <a:solidFill>
                  <a:srgbClr val="000000"/>
                </a:solidFill>
                <a:latin typeface="Times New Roman" pitchFamily="18" charset="0"/>
                <a:ea typeface="Calibri" pitchFamily="34" charset="0"/>
                <a:cs typeface="Times New Roman" pitchFamily="18" charset="0"/>
              </a:rPr>
              <a:t>   Этот вид рефлексии направлен на выявление степени осознания ребятами нового материала. Чаще всего ее проводят уже в конце деятельности, но если на занятии имеется несколько блоков материала, то, может быть, будет эффективнее использовать такую рефлексию после каждого этапа работы. Данная рефлексивная деятельность сразу покажет, что ребята усваивают быстро и хорошо, а какие вопросы требуют более детальной проработки и повторения. С помощью такого вида рефлексии можно быстро подвести итог.</a:t>
            </a:r>
            <a:endParaRPr lang="ru-RU" sz="3600" dirty="0" smtClean="0">
              <a:latin typeface="Arial" pitchFamily="34" charset="0"/>
            </a:endParaRPr>
          </a:p>
          <a:p>
            <a:pPr>
              <a:buNone/>
            </a:pPr>
            <a:endParaRPr lang="ru-RU" dirty="0"/>
          </a:p>
        </p:txBody>
      </p:sp>
      <p:sp>
        <p:nvSpPr>
          <p:cNvPr id="13313" name="Rectangle 1"/>
          <p:cNvSpPr>
            <a:spLocks noChangeArrowheads="1"/>
          </p:cNvSpPr>
          <p:nvPr/>
        </p:nvSpPr>
        <p:spPr bwMode="auto">
          <a:xfrm>
            <a:off x="1357290" y="615553"/>
            <a:ext cx="621510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Рефлексия содержания материала</a:t>
            </a:r>
            <a:endParaRPr kumimoji="0" lang="ru-RU" sz="2800" b="0" i="0" u="none" strike="noStrike" cap="none" normalizeH="0" baseline="0" dirty="0" smtClean="0">
              <a:ln>
                <a:noFill/>
              </a:ln>
              <a:solidFill>
                <a:srgbClr val="FF0000"/>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14348" y="500042"/>
            <a:ext cx="6215106" cy="2862322"/>
          </a:xfrm>
          <a:prstGeom prst="rect">
            <a:avLst/>
          </a:prstGeom>
        </p:spPr>
        <p:txBody>
          <a:bodyPr wrap="square">
            <a:spAutoFit/>
          </a:bodyPr>
          <a:lstStyle/>
          <a:p>
            <a:r>
              <a:rPr lang="ru-RU" sz="3600" dirty="0" smtClean="0">
                <a:latin typeface="Times New Roman" pitchFamily="18" charset="0"/>
                <a:cs typeface="Times New Roman" pitchFamily="18" charset="0"/>
              </a:rPr>
              <a:t>С переходом на новые образовательные стандарты достаточно актуальным стал вопрос проведения рефлексии на занятии. </a:t>
            </a:r>
            <a:endParaRPr lang="ru-RU" sz="3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7158" y="4214818"/>
            <a:ext cx="7589837" cy="21732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4357686" y="1000108"/>
            <a:ext cx="4572000" cy="461665"/>
          </a:xfrm>
          <a:prstGeom prst="rect">
            <a:avLst/>
          </a:prstGeom>
        </p:spPr>
        <p:txBody>
          <a:bodyPr wrap="square">
            <a:spAutoFit/>
          </a:bodyPr>
          <a:lstStyle/>
          <a:p>
            <a:r>
              <a:rPr lang="ru-RU" sz="2400" dirty="0" smtClean="0"/>
              <a:t> </a:t>
            </a:r>
            <a:endParaRPr lang="ru-RU" sz="2400" dirty="0"/>
          </a:p>
        </p:txBody>
      </p:sp>
      <p:sp>
        <p:nvSpPr>
          <p:cNvPr id="12289" name="Rectangle 1"/>
          <p:cNvSpPr>
            <a:spLocks noChangeArrowheads="1"/>
          </p:cNvSpPr>
          <p:nvPr/>
        </p:nvSpPr>
        <p:spPr bwMode="auto">
          <a:xfrm>
            <a:off x="357159" y="214291"/>
            <a:ext cx="842968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Таких видов рефлексии также можно предложить большое количество. </a:t>
            </a:r>
          </a:p>
          <a:p>
            <a:pPr marL="0" marR="0" lvl="0" indent="90488"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Вот только некоторые методы ее проведения: </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Ответь на поставленный вопрос</a:t>
            </a:r>
            <a:r>
              <a:rPr kumimoji="0" lang="ru-RU"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ru-RU" sz="2800" b="0" i="0" u="none" strike="noStrike" cap="none" normalizeH="0" baseline="0" dirty="0" smtClean="0">
              <a:ln>
                <a:noFill/>
              </a:ln>
              <a:solidFill>
                <a:srgbClr val="FF00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Вопросы рефлексии в конце занятия могут быть следующими: </a:t>
            </a:r>
          </a:p>
          <a:p>
            <a:pPr marL="0" marR="0" lvl="0" indent="0" algn="just" defTabSz="914400" rtl="0" eaLnBrk="0" fontAlgn="base" latinLnBrk="0" hangingPunct="0">
              <a:lnSpc>
                <a:spcPct val="100000"/>
              </a:lnSpc>
              <a:spcBef>
                <a:spcPct val="0"/>
              </a:spcBef>
              <a:spcAft>
                <a:spcPct val="0"/>
              </a:spcAft>
              <a:buClr>
                <a:srgbClr val="FF0000"/>
              </a:buClr>
              <a:buSzTx/>
              <a:buFont typeface="Wingdings" pitchFamily="2" charset="2"/>
              <a:buChar char="q"/>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Что сегодня я узнал? </a:t>
            </a:r>
          </a:p>
          <a:p>
            <a:pPr marL="0" marR="0" lvl="0" indent="0" algn="just" defTabSz="914400" rtl="0" eaLnBrk="0" fontAlgn="base" latinLnBrk="0" hangingPunct="0">
              <a:lnSpc>
                <a:spcPct val="100000"/>
              </a:lnSpc>
              <a:spcBef>
                <a:spcPct val="0"/>
              </a:spcBef>
              <a:spcAft>
                <a:spcPct val="0"/>
              </a:spcAft>
              <a:buClr>
                <a:srgbClr val="FF0000"/>
              </a:buClr>
              <a:buSzTx/>
              <a:buFont typeface="Wingdings" pitchFamily="2" charset="2"/>
              <a:buChar char="q"/>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Мне было тяжело или нет?</a:t>
            </a:r>
          </a:p>
          <a:p>
            <a:pPr marL="0" marR="0" lvl="0" indent="0" algn="just" defTabSz="914400" rtl="0" eaLnBrk="0" fontAlgn="base" latinLnBrk="0" hangingPunct="0">
              <a:lnSpc>
                <a:spcPct val="100000"/>
              </a:lnSpc>
              <a:spcBef>
                <a:spcPct val="0"/>
              </a:spcBef>
              <a:spcAft>
                <a:spcPct val="0"/>
              </a:spcAft>
              <a:buClr>
                <a:srgbClr val="FF0000"/>
              </a:buClr>
              <a:buSzTx/>
              <a:buFont typeface="Wingdings" pitchFamily="2" charset="2"/>
              <a:buChar char="q"/>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Я понял материал или были затруднения? </a:t>
            </a:r>
          </a:p>
          <a:p>
            <a:pPr marL="0" marR="0" lvl="0" indent="0" algn="just" defTabSz="914400" rtl="0" eaLnBrk="0" fontAlgn="base" latinLnBrk="0" hangingPunct="0">
              <a:lnSpc>
                <a:spcPct val="100000"/>
              </a:lnSpc>
              <a:spcBef>
                <a:spcPct val="0"/>
              </a:spcBef>
              <a:spcAft>
                <a:spcPct val="0"/>
              </a:spcAft>
              <a:buClr>
                <a:srgbClr val="FF0000"/>
              </a:buClr>
              <a:buSzTx/>
              <a:buFont typeface="Wingdings" pitchFamily="2" charset="2"/>
              <a:buChar char="q"/>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Я научился чему-то новому? </a:t>
            </a:r>
          </a:p>
          <a:p>
            <a:pPr marL="0" marR="0" lvl="0" indent="0" algn="just" defTabSz="914400" rtl="0" eaLnBrk="0" fontAlgn="base" latinLnBrk="0" hangingPunct="0">
              <a:lnSpc>
                <a:spcPct val="100000"/>
              </a:lnSpc>
              <a:spcBef>
                <a:spcPct val="0"/>
              </a:spcBef>
              <a:spcAft>
                <a:spcPct val="0"/>
              </a:spcAft>
              <a:buClr>
                <a:srgbClr val="FF0000"/>
              </a:buClr>
              <a:buSzTx/>
              <a:buFont typeface="Wingdings" pitchFamily="2" charset="2"/>
              <a:buChar char="q"/>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Я смог добиться результата? </a:t>
            </a:r>
            <a:endParaRPr kumimoji="0" lang="ru-RU" sz="2800" b="0" i="0" u="none" strike="noStrike" cap="none" normalizeH="0" baseline="0" dirty="0" smtClean="0">
              <a:ln>
                <a:noFill/>
              </a:ln>
              <a:solidFill>
                <a:schemeClr val="tx1"/>
              </a:solidFill>
              <a:effectLst/>
              <a:latin typeface="Arial" pitchFamily="34" charset="0"/>
            </a:endParaRPr>
          </a:p>
        </p:txBody>
      </p:sp>
      <p:pic>
        <p:nvPicPr>
          <p:cNvPr id="12" name="Picture 2" descr="http://studiya-remesel.ru/wp-content/uploads/2013/10/271962-1366x7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72132" y="4643422"/>
            <a:ext cx="3206774" cy="2214578"/>
          </a:xfrm>
          <a:prstGeom prst="rect">
            <a:avLst/>
          </a:prstGeom>
          <a:noFill/>
          <a:effectLst>
            <a:softEdge rad="317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285728"/>
            <a:ext cx="7786742" cy="3857652"/>
          </a:xfrm>
        </p:spPr>
        <p:txBody>
          <a:bodyPr>
            <a:normAutofit/>
          </a:bodyPr>
          <a:lstStyle/>
          <a:p>
            <a:pPr>
              <a:buNone/>
            </a:pPr>
            <a:r>
              <a:rPr lang="ru-RU" dirty="0" smtClean="0"/>
              <a:t>    </a:t>
            </a:r>
          </a:p>
          <a:p>
            <a:pPr>
              <a:buNone/>
            </a:pPr>
            <a:endParaRPr lang="ru-RU" dirty="0"/>
          </a:p>
        </p:txBody>
      </p:sp>
      <p:pic>
        <p:nvPicPr>
          <p:cNvPr id="5" name="Рисунок 4" descr="рефлексия по фгос"/>
          <p:cNvPicPr/>
          <p:nvPr/>
        </p:nvPicPr>
        <p:blipFill>
          <a:blip r:embed="rId2" cstate="email">
            <a:extLst>
              <a:ext uri="{28A0092B-C50C-407E-A947-70E740481C1C}">
                <a14:useLocalDpi xmlns:a14="http://schemas.microsoft.com/office/drawing/2010/main"/>
              </a:ext>
            </a:extLst>
          </a:blip>
          <a:srcRect/>
          <a:stretch>
            <a:fillRect/>
          </a:stretch>
        </p:blipFill>
        <p:spPr bwMode="auto">
          <a:xfrm>
            <a:off x="1928794" y="3143248"/>
            <a:ext cx="5429289" cy="338314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265" name="Rectangle 1"/>
          <p:cNvSpPr>
            <a:spLocks noChangeArrowheads="1"/>
          </p:cNvSpPr>
          <p:nvPr/>
        </p:nvSpPr>
        <p:spPr bwMode="auto">
          <a:xfrm>
            <a:off x="714348" y="285728"/>
            <a:ext cx="78581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a:t>
            </a:r>
            <a:r>
              <a:rPr kumimoji="0" lang="ru-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Прием </a:t>
            </a:r>
            <a:r>
              <a:rPr kumimoji="0" lang="ru-RU" sz="2800" b="1"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ru-RU"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Плюс-минус-интересно</a:t>
            </a:r>
            <a:r>
              <a:rPr kumimoji="0" lang="ru-RU" sz="2800" b="1"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ru-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Его можно выполнять как устно, так и письменно, раздав детям карточки. </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Плюс</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это то, что понравилось, </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минус</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не понравилось, а </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интересно</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показывает, какие новые и интересные факты ребята узнали</a:t>
            </a:r>
            <a:r>
              <a:rPr lang="ru-RU" sz="2800" dirty="0" smtClean="0">
                <a:solidFill>
                  <a:srgbClr val="000000"/>
                </a:solidFill>
                <a:latin typeface="Times New Roman" pitchFamily="18" charset="0"/>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smtClean="0">
                <a:solidFill>
                  <a:srgbClr val="FF0000"/>
                </a:solidFill>
                <a:latin typeface="Times New Roman" pitchFamily="18" charset="0"/>
                <a:cs typeface="Times New Roman" pitchFamily="18" charset="0"/>
              </a:rPr>
              <a:t>Метод «</a:t>
            </a:r>
            <a:r>
              <a:rPr lang="ru-RU"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Благодарю</a:t>
            </a:r>
            <a:r>
              <a:rPr lang="ru-RU"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14282" y="1571612"/>
            <a:ext cx="8429684" cy="4902340"/>
          </a:xfrm>
        </p:spPr>
        <p:txBody>
          <a:bodyPr>
            <a:normAutofit/>
          </a:bodyPr>
          <a:lstStyle/>
          <a:p>
            <a:pPr algn="just">
              <a:buNone/>
            </a:pPr>
            <a:r>
              <a:rPr lang="ru-RU" dirty="0" smtClean="0">
                <a:latin typeface="Times New Roman" pitchFamily="18" charset="0"/>
                <a:cs typeface="Times New Roman" pitchFamily="18" charset="0"/>
              </a:rPr>
              <a:t>		В конце занятия воспитатель предлагает каждому выбрать только одного из ребят, кому хочется сказать спасибо за сотрудничество и пояснить, в чем именно это сотрудничество проявилось. Благодарственное слово педагога является завершающим. При этом он выбирает тех, кому досталось наименьшее количество комплиментов, стараясь найти убедительные слова признательности и этому участнику событий.</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276358"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90488"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428596" y="357166"/>
            <a:ext cx="4214842" cy="5509200"/>
          </a:xfrm>
          <a:prstGeom prst="rect">
            <a:avLst/>
          </a:prstGeom>
        </p:spPr>
        <p:txBody>
          <a:bodyPr wrap="square">
            <a:spAutoFit/>
          </a:bodyPr>
          <a:lstStyle/>
          <a:p>
            <a:pPr lvl="0" indent="90488" fontAlgn="base">
              <a:spcBef>
                <a:spcPct val="0"/>
              </a:spcBef>
              <a:spcAft>
                <a:spcPct val="0"/>
              </a:spcAft>
            </a:pPr>
            <a:r>
              <a:rPr lang="ru-RU" sz="3200" b="1" dirty="0" smtClean="0">
                <a:solidFill>
                  <a:srgbClr val="FF0000"/>
                </a:solidFill>
                <a:latin typeface="Times New Roman" pitchFamily="18" charset="0"/>
                <a:ea typeface="Times New Roman" pitchFamily="18" charset="0"/>
                <a:cs typeface="Times New Roman" pitchFamily="18" charset="0"/>
              </a:rPr>
              <a:t>Метод  «ФРАЗЕОЛОГИЗМ» или «ПОСЛОВИЦА»</a:t>
            </a:r>
            <a:endParaRPr lang="ru-RU" sz="3200" dirty="0" smtClean="0">
              <a:solidFill>
                <a:srgbClr val="FF0000"/>
              </a:solidFill>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lang="ru-RU" sz="3200" dirty="0" smtClean="0">
                <a:solidFill>
                  <a:srgbClr val="000000"/>
                </a:solidFill>
                <a:latin typeface="Times New Roman" pitchFamily="18" charset="0"/>
                <a:ea typeface="Times New Roman" pitchFamily="18" charset="0"/>
                <a:cs typeface="Times New Roman" pitchFamily="18" charset="0"/>
              </a:rPr>
              <a:t>Выберите фразеологизм или пословицу,  которые характеризуют вашу  работу сегодня</a:t>
            </a:r>
            <a:endParaRPr lang="ru-RU" sz="32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3200" dirty="0" smtClean="0">
                <a:solidFill>
                  <a:srgbClr val="00B0F0"/>
                </a:solidFill>
                <a:latin typeface="Times New Roman" pitchFamily="18" charset="0"/>
                <a:ea typeface="Times New Roman" pitchFamily="18" charset="0"/>
                <a:cs typeface="Times New Roman" pitchFamily="18" charset="0"/>
              </a:rPr>
              <a:t>Шевелить мозгами</a:t>
            </a:r>
            <a:endParaRPr lang="ru-RU" sz="32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3200" dirty="0" smtClean="0">
                <a:solidFill>
                  <a:srgbClr val="00B050"/>
                </a:solidFill>
                <a:latin typeface="Times New Roman" pitchFamily="18" charset="0"/>
                <a:ea typeface="Times New Roman" pitchFamily="18" charset="0"/>
                <a:cs typeface="Times New Roman" pitchFamily="18" charset="0"/>
              </a:rPr>
              <a:t>Краем уха</a:t>
            </a:r>
            <a:endParaRPr lang="ru-RU" sz="32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3200" dirty="0" smtClean="0">
                <a:solidFill>
                  <a:srgbClr val="FF0000"/>
                </a:solidFill>
                <a:latin typeface="Times New Roman" pitchFamily="18" charset="0"/>
                <a:ea typeface="Times New Roman" pitchFamily="18" charset="0"/>
                <a:cs typeface="Times New Roman" pitchFamily="18" charset="0"/>
              </a:rPr>
              <a:t>Хлопать ушами</a:t>
            </a:r>
            <a:endParaRPr lang="ru-RU" sz="3200" dirty="0" smtClean="0">
              <a:latin typeface="Times New Roman" pitchFamily="18" charset="0"/>
              <a:cs typeface="Times New Roman" pitchFamily="18" charset="0"/>
            </a:endParaRPr>
          </a:p>
        </p:txBody>
      </p:sp>
      <p:pic>
        <p:nvPicPr>
          <p:cNvPr id="10241"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57752" y="1285860"/>
            <a:ext cx="3429024" cy="41760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15370" cy="2677656"/>
          </a:xfrm>
          <a:prstGeom prst="rect">
            <a:avLst/>
          </a:prstGeom>
        </p:spPr>
        <p:txBody>
          <a:bodyPr wrap="square">
            <a:spAutoFit/>
          </a:bodyPr>
          <a:lstStyle/>
          <a:p>
            <a:pPr lvl="0" indent="90488" algn="ctr" fontAlgn="base">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Метод «БУКЕТ НАСТРОЕНИЯ»</a:t>
            </a:r>
          </a:p>
          <a:p>
            <a:pPr lvl="0" indent="90488" fontAlgn="base">
              <a:spcBef>
                <a:spcPct val="0"/>
              </a:spcBef>
              <a:spcAft>
                <a:spcPct val="0"/>
              </a:spcAft>
            </a:pPr>
            <a:endParaRPr lang="ru-RU" sz="2400" b="1" dirty="0" smtClean="0">
              <a:solidFill>
                <a:srgbClr val="FF0000"/>
              </a:solidFill>
              <a:latin typeface="Times New Roman" pitchFamily="18" charset="0"/>
              <a:ea typeface="Times New Roman" pitchFamily="18" charset="0"/>
              <a:cs typeface="Times New Roman" pitchFamily="18" charset="0"/>
            </a:endParaRPr>
          </a:p>
          <a:p>
            <a:pPr lvl="0" indent="90488" fontAlgn="base">
              <a:spcBef>
                <a:spcPct val="0"/>
              </a:spcBef>
              <a:spcAft>
                <a:spcPct val="0"/>
              </a:spcAft>
            </a:pPr>
            <a:endParaRPr lang="ru-RU" sz="2400" dirty="0" smtClean="0">
              <a:solidFill>
                <a:srgbClr val="FF0000"/>
              </a:solidFill>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Предложить дошкольникам расставить цветы в вазу</a:t>
            </a:r>
            <a:endParaRPr lang="ru-RU"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2400" dirty="0" smtClean="0">
                <a:solidFill>
                  <a:srgbClr val="FF0000"/>
                </a:solidFill>
                <a:latin typeface="Times New Roman" pitchFamily="18" charset="0"/>
                <a:ea typeface="Times New Roman" pitchFamily="18" charset="0"/>
                <a:cs typeface="Times New Roman" pitchFamily="18" charset="0"/>
              </a:rPr>
              <a:t>красный – есть проблема, нужна помощь;</a:t>
            </a:r>
            <a:endParaRPr lang="ru-RU"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2400" dirty="0" smtClean="0">
                <a:solidFill>
                  <a:srgbClr val="FFC000"/>
                </a:solidFill>
                <a:latin typeface="Times New Roman" pitchFamily="18" charset="0"/>
                <a:ea typeface="Times New Roman" pitchFamily="18" charset="0"/>
                <a:cs typeface="Times New Roman" pitchFamily="18" charset="0"/>
              </a:rPr>
              <a:t>желтый – не все понятно;</a:t>
            </a:r>
            <a:endParaRPr lang="ru-RU"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Wingdings" pitchFamily="2" charset="2"/>
              <a:buChar char="q"/>
            </a:pPr>
            <a:r>
              <a:rPr lang="ru-RU" sz="2400" dirty="0" smtClean="0">
                <a:solidFill>
                  <a:srgbClr val="00B050"/>
                </a:solidFill>
                <a:latin typeface="Times New Roman" pitchFamily="18" charset="0"/>
                <a:ea typeface="Times New Roman" pitchFamily="18" charset="0"/>
                <a:cs typeface="Times New Roman" pitchFamily="18" charset="0"/>
              </a:rPr>
              <a:t>зеленый – все хорошо.</a:t>
            </a:r>
            <a:endParaRPr lang="ru-RU" sz="2400" dirty="0"/>
          </a:p>
        </p:txBody>
      </p:sp>
      <p:sp>
        <p:nvSpPr>
          <p:cNvPr id="5122" name="AutoShape 2" descr="Первоклассные цветы в вазах — стоковое фот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23"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4348" y="3669337"/>
            <a:ext cx="7286677" cy="3188663"/>
          </a:xfrm>
          <a:prstGeom prst="rect">
            <a:avLst/>
          </a:prstGeom>
          <a:noFill/>
          <a:ln w="9525">
            <a:noFill/>
            <a:miter lim="800000"/>
            <a:headEnd/>
            <a:tailEnd/>
          </a:ln>
          <a:effectLst/>
        </p:spPr>
      </p:pic>
      <p:sp>
        <p:nvSpPr>
          <p:cNvPr id="5" name="Улыбающееся лицо 4"/>
          <p:cNvSpPr/>
          <p:nvPr/>
        </p:nvSpPr>
        <p:spPr>
          <a:xfrm>
            <a:off x="642910" y="285728"/>
            <a:ext cx="1071570" cy="1000132"/>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14282" y="1285860"/>
            <a:ext cx="4643470" cy="40934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r>
              <a:rPr kumimoji="0" lang="ru-RU"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Если чувствую себя хорошо, комфортно, то вешаю на дерево яблоко (ладошку как на рисунке ) красного  цвета, если нет,  зелёного.</a:t>
            </a:r>
            <a:endParaRPr kumimoji="0" lang="ru-RU"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endParaRPr>
          </a:p>
          <a:p>
            <a:pPr marL="0" marR="0" lvl="0" indent="90488"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09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86314" y="1357298"/>
            <a:ext cx="3984919" cy="5500702"/>
          </a:xfrm>
          <a:prstGeom prst="rect">
            <a:avLst/>
          </a:prstGeom>
          <a:noFill/>
          <a:ln w="9525">
            <a:noFill/>
            <a:miter lim="800000"/>
            <a:headEnd/>
            <a:tailEnd/>
          </a:ln>
          <a:effectLst/>
        </p:spPr>
      </p:pic>
      <p:sp>
        <p:nvSpPr>
          <p:cNvPr id="4" name="Прямоугольник 3"/>
          <p:cNvSpPr/>
          <p:nvPr/>
        </p:nvSpPr>
        <p:spPr>
          <a:xfrm>
            <a:off x="1714480" y="285728"/>
            <a:ext cx="5650299" cy="523220"/>
          </a:xfrm>
          <a:prstGeom prst="rect">
            <a:avLst/>
          </a:prstGeom>
        </p:spPr>
        <p:txBody>
          <a:bodyPr wrap="square">
            <a:spAutoFit/>
          </a:bodyPr>
          <a:lstStyle/>
          <a:p>
            <a:pPr lvl="0" indent="90488" algn="ctr" fontAlgn="base">
              <a:spcBef>
                <a:spcPct val="0"/>
              </a:spcBef>
              <a:spcAft>
                <a:spcPct val="0"/>
              </a:spcAft>
            </a:pPr>
            <a:r>
              <a:rPr lang="ru-RU" sz="2800" b="1" dirty="0" smtClean="0">
                <a:solidFill>
                  <a:srgbClr val="FF0000"/>
                </a:solidFill>
                <a:latin typeface="Times New Roman" pitchFamily="18" charset="0"/>
                <a:ea typeface="Times New Roman" pitchFamily="18" charset="0"/>
                <a:cs typeface="Times New Roman" pitchFamily="18" charset="0"/>
              </a:rPr>
              <a:t>Метод «ДЕРЕВО ЧУВСТВ»</a:t>
            </a:r>
            <a:endParaRPr lang="ru-RU" sz="2800" dirty="0" smtClean="0">
              <a:solidFill>
                <a:srgbClr val="FF0000"/>
              </a:solidFill>
              <a:latin typeface="Times New Roman" pitchFamily="18" charset="0"/>
              <a:ea typeface="Times New Roman" pitchFamily="18" charset="0"/>
              <a:cs typeface="Times New Roman" pitchFamily="18" charset="0"/>
            </a:endParaRPr>
          </a:p>
        </p:txBody>
      </p:sp>
      <p:sp>
        <p:nvSpPr>
          <p:cNvPr id="9" name="5-конечная звезда 8"/>
          <p:cNvSpPr/>
          <p:nvPr/>
        </p:nvSpPr>
        <p:spPr>
          <a:xfrm>
            <a:off x="0" y="0"/>
            <a:ext cx="428628" cy="5000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5-конечная звезда 9"/>
          <p:cNvSpPr/>
          <p:nvPr/>
        </p:nvSpPr>
        <p:spPr>
          <a:xfrm>
            <a:off x="142844" y="428604"/>
            <a:ext cx="428628" cy="5000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5-конечная звезда 11"/>
          <p:cNvSpPr/>
          <p:nvPr/>
        </p:nvSpPr>
        <p:spPr>
          <a:xfrm>
            <a:off x="8572528" y="0"/>
            <a:ext cx="428628" cy="5000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5-конечная звезда 12"/>
          <p:cNvSpPr/>
          <p:nvPr/>
        </p:nvSpPr>
        <p:spPr>
          <a:xfrm>
            <a:off x="8429652" y="500042"/>
            <a:ext cx="428628" cy="5000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642910" y="0"/>
            <a:ext cx="8143932"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90488" algn="ctr" fontAlgn="base">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Метод рефлексии «</a:t>
            </a:r>
            <a:r>
              <a:rPr lang="ru-RU" sz="2400" b="1" dirty="0" err="1" smtClean="0">
                <a:solidFill>
                  <a:srgbClr val="FF0000"/>
                </a:solidFill>
                <a:latin typeface="Times New Roman" pitchFamily="18" charset="0"/>
                <a:ea typeface="Times New Roman" pitchFamily="18" charset="0"/>
                <a:cs typeface="Times New Roman" pitchFamily="18" charset="0"/>
              </a:rPr>
              <a:t>Синквейн</a:t>
            </a:r>
            <a:r>
              <a:rPr lang="ru-RU" sz="2400" b="1" dirty="0" smtClean="0">
                <a:solidFill>
                  <a:srgbClr val="FF0000"/>
                </a:solidFill>
                <a:latin typeface="Times New Roman" pitchFamily="18" charset="0"/>
                <a:ea typeface="Times New Roman" pitchFamily="18" charset="0"/>
                <a:cs typeface="Times New Roman" pitchFamily="18" charset="0"/>
              </a:rPr>
              <a:t>».</a:t>
            </a:r>
          </a:p>
          <a:p>
            <a:pPr lvl="0" indent="90488" algn="ctr" fontAlgn="base">
              <a:spcBef>
                <a:spcPct val="0"/>
              </a:spcBef>
              <a:spcAft>
                <a:spcPct val="0"/>
              </a:spcAft>
            </a:pPr>
            <a:endParaRPr lang="ru-RU" sz="2400" dirty="0" smtClean="0">
              <a:solidFill>
                <a:srgbClr val="FF0000"/>
              </a:solidFill>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В конце занятия детям предлагается составить  </a:t>
            </a:r>
            <a:r>
              <a:rPr lang="ru-RU" sz="2400" dirty="0" err="1" smtClean="0">
                <a:solidFill>
                  <a:srgbClr val="000000"/>
                </a:solidFill>
                <a:latin typeface="Times New Roman" pitchFamily="18" charset="0"/>
                <a:ea typeface="Times New Roman" pitchFamily="18" charset="0"/>
                <a:cs typeface="Times New Roman" pitchFamily="18" charset="0"/>
              </a:rPr>
              <a:t>синквейн</a:t>
            </a:r>
            <a:r>
              <a:rPr lang="ru-RU" sz="2400" dirty="0" smtClean="0">
                <a:solidFill>
                  <a:srgbClr val="000000"/>
                </a:solidFill>
                <a:latin typeface="Times New Roman" pitchFamily="18" charset="0"/>
                <a:ea typeface="Times New Roman" pitchFamily="18" charset="0"/>
                <a:cs typeface="Times New Roman" pitchFamily="18" charset="0"/>
              </a:rPr>
              <a:t> на основе изученного материала. </a:t>
            </a:r>
            <a:r>
              <a:rPr lang="ru-RU" sz="2400" dirty="0" err="1" smtClean="0">
                <a:solidFill>
                  <a:srgbClr val="000000"/>
                </a:solidFill>
                <a:latin typeface="Times New Roman" pitchFamily="18" charset="0"/>
                <a:ea typeface="Times New Roman" pitchFamily="18" charset="0"/>
                <a:cs typeface="Times New Roman" pitchFamily="18" charset="0"/>
              </a:rPr>
              <a:t>Синквейн</a:t>
            </a:r>
            <a:r>
              <a:rPr lang="ru-RU" sz="2400" dirty="0" smtClean="0">
                <a:solidFill>
                  <a:srgbClr val="000000"/>
                </a:solidFill>
                <a:latin typeface="Times New Roman" pitchFamily="18" charset="0"/>
                <a:ea typeface="Times New Roman" pitchFamily="18" charset="0"/>
                <a:cs typeface="Times New Roman" pitchFamily="18" charset="0"/>
              </a:rPr>
              <a:t> – это </a:t>
            </a:r>
            <a:r>
              <a:rPr lang="ru-RU" sz="2400" dirty="0" err="1" smtClean="0">
                <a:solidFill>
                  <a:srgbClr val="000000"/>
                </a:solidFill>
                <a:latin typeface="Times New Roman" pitchFamily="18" charset="0"/>
                <a:ea typeface="Times New Roman" pitchFamily="18" charset="0"/>
                <a:cs typeface="Times New Roman" pitchFamily="18" charset="0"/>
              </a:rPr>
              <a:t>пятистрочная</a:t>
            </a:r>
            <a:r>
              <a:rPr lang="ru-RU" sz="2400" dirty="0" smtClean="0">
                <a:solidFill>
                  <a:srgbClr val="000000"/>
                </a:solidFill>
                <a:latin typeface="Times New Roman" pitchFamily="18" charset="0"/>
                <a:ea typeface="Times New Roman" pitchFamily="18" charset="0"/>
                <a:cs typeface="Times New Roman" pitchFamily="18" charset="0"/>
              </a:rPr>
              <a:t> строфа.</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1-я строка </a:t>
            </a:r>
            <a:r>
              <a:rPr lang="ru-RU" sz="2400" dirty="0" smtClean="0">
                <a:solidFill>
                  <a:srgbClr val="000000"/>
                </a:solidFill>
                <a:latin typeface="Times New Roman" pitchFamily="18" charset="0"/>
                <a:ea typeface="Times New Roman" pitchFamily="18" charset="0"/>
                <a:cs typeface="Times New Roman" pitchFamily="18" charset="0"/>
              </a:rPr>
              <a:t>– одно ключевое слово, определяющее содержание </a:t>
            </a:r>
            <a:r>
              <a:rPr lang="ru-RU" sz="2400" dirty="0" err="1" smtClean="0">
                <a:solidFill>
                  <a:srgbClr val="000000"/>
                </a:solidFill>
                <a:latin typeface="Times New Roman" pitchFamily="18" charset="0"/>
                <a:ea typeface="Times New Roman" pitchFamily="18" charset="0"/>
                <a:cs typeface="Times New Roman" pitchFamily="18" charset="0"/>
              </a:rPr>
              <a:t>синквейна</a:t>
            </a:r>
            <a:r>
              <a:rPr lang="ru-RU" sz="2400" dirty="0" smtClean="0">
                <a:solidFill>
                  <a:srgbClr val="000000"/>
                </a:solidFill>
                <a:latin typeface="Times New Roman" pitchFamily="18" charset="0"/>
                <a:ea typeface="Times New Roman" pitchFamily="18" charset="0"/>
                <a:cs typeface="Times New Roman" pitchFamily="18" charset="0"/>
              </a:rPr>
              <a:t>;</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2-я строка </a:t>
            </a:r>
            <a:r>
              <a:rPr lang="ru-RU" sz="2400" dirty="0" smtClean="0">
                <a:solidFill>
                  <a:srgbClr val="000000"/>
                </a:solidFill>
                <a:latin typeface="Times New Roman" pitchFamily="18" charset="0"/>
                <a:ea typeface="Times New Roman" pitchFamily="18" charset="0"/>
                <a:cs typeface="Times New Roman" pitchFamily="18" charset="0"/>
              </a:rPr>
              <a:t>– два прилагательных, характеризующих данное понятие;</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3-я строка </a:t>
            </a:r>
            <a:r>
              <a:rPr lang="ru-RU" sz="2400" dirty="0" smtClean="0">
                <a:solidFill>
                  <a:srgbClr val="000000"/>
                </a:solidFill>
                <a:latin typeface="Times New Roman" pitchFamily="18" charset="0"/>
                <a:ea typeface="Times New Roman" pitchFamily="18" charset="0"/>
                <a:cs typeface="Times New Roman" pitchFamily="18" charset="0"/>
              </a:rPr>
              <a:t>– три глагола, обозначающих действие в рамках заданной темы;</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4-я строка </a:t>
            </a:r>
            <a:r>
              <a:rPr lang="ru-RU" sz="2400" dirty="0" smtClean="0">
                <a:solidFill>
                  <a:srgbClr val="000000"/>
                </a:solidFill>
                <a:latin typeface="Times New Roman" pitchFamily="18" charset="0"/>
                <a:ea typeface="Times New Roman" pitchFamily="18" charset="0"/>
                <a:cs typeface="Times New Roman" pitchFamily="18" charset="0"/>
              </a:rPr>
              <a:t>– короткое предложение, раскрывающее суть темы или отношение к ней;</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b="1" dirty="0" smtClean="0">
                <a:solidFill>
                  <a:srgbClr val="FF0000"/>
                </a:solidFill>
                <a:latin typeface="Times New Roman" pitchFamily="18" charset="0"/>
                <a:ea typeface="Times New Roman" pitchFamily="18" charset="0"/>
                <a:cs typeface="Times New Roman" pitchFamily="18" charset="0"/>
              </a:rPr>
              <a:t>5-я строка </a:t>
            </a:r>
            <a:r>
              <a:rPr lang="ru-RU" sz="2400" dirty="0" smtClean="0">
                <a:solidFill>
                  <a:srgbClr val="000000"/>
                </a:solidFill>
                <a:latin typeface="Times New Roman" pitchFamily="18" charset="0"/>
                <a:ea typeface="Times New Roman" pitchFamily="18" charset="0"/>
                <a:cs typeface="Times New Roman" pitchFamily="18" charset="0"/>
              </a:rPr>
              <a:t>– синоним ключевого слова (существительное).</a:t>
            </a:r>
            <a:endParaRPr lang="ru-RU" sz="2400" dirty="0" smtClean="0">
              <a:latin typeface="Times New Roman" pitchFamily="18" charset="0"/>
              <a:ea typeface="Times New Roman" pitchFamily="18" charset="0"/>
              <a:cs typeface="Times New Roman" pitchFamily="18" charset="0"/>
            </a:endParaRPr>
          </a:p>
          <a:p>
            <a:pPr lvl="0" indent="90488" eaLnBrk="0" fontAlgn="base" hangingPunct="0">
              <a:spcBef>
                <a:spcPct val="0"/>
              </a:spcBef>
              <a:spcAft>
                <a:spcPct val="0"/>
              </a:spcAft>
            </a:pPr>
            <a:r>
              <a:rPr lang="ru-RU" sz="2400" dirty="0" err="1" smtClean="0">
                <a:solidFill>
                  <a:srgbClr val="000000"/>
                </a:solidFill>
                <a:latin typeface="Times New Roman" pitchFamily="18" charset="0"/>
                <a:ea typeface="Times New Roman" pitchFamily="18" charset="0"/>
                <a:cs typeface="Times New Roman" pitchFamily="18" charset="0"/>
              </a:rPr>
              <a:t>Синквейн</a:t>
            </a:r>
            <a:r>
              <a:rPr lang="ru-RU" sz="2400" dirty="0" smtClean="0">
                <a:solidFill>
                  <a:srgbClr val="000000"/>
                </a:solidFill>
                <a:latin typeface="Times New Roman" pitchFamily="18" charset="0"/>
                <a:ea typeface="Times New Roman" pitchFamily="18" charset="0"/>
                <a:cs typeface="Times New Roman" pitchFamily="18" charset="0"/>
              </a:rPr>
              <a:t> является быстрым, эффективным инструментом для анализа, синтеза и обобщения понятия и информации, учит осмысленно использовать понятия и определять свое отношение к рассматриваемой проблеме.</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85786" y="274638"/>
            <a:ext cx="7139014" cy="796908"/>
          </a:xfrm>
        </p:spPr>
        <p:txBody>
          <a:bodyPr/>
          <a:lstStyle/>
          <a:p>
            <a:pPr algn="ctr"/>
            <a:r>
              <a:rPr lang="ru-RU" b="1" dirty="0" err="1" smtClean="0">
                <a:solidFill>
                  <a:srgbClr val="FF0000"/>
                </a:solidFill>
                <a:latin typeface="Times New Roman" pitchFamily="18" charset="0"/>
                <a:cs typeface="Times New Roman" pitchFamily="18" charset="0"/>
              </a:rPr>
              <a:t>Синквейн</a:t>
            </a:r>
            <a:r>
              <a:rPr lang="ru-RU" b="1"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(пример)</a:t>
            </a:r>
            <a:endParaRPr lang="ru-RU" sz="2000" b="1" dirty="0">
              <a:solidFill>
                <a:srgbClr val="FF0000"/>
              </a:solidFill>
              <a:latin typeface="Times New Roman" pitchFamily="18" charset="0"/>
              <a:cs typeface="Times New Roman" pitchFamily="18" charset="0"/>
            </a:endParaRPr>
          </a:p>
        </p:txBody>
      </p:sp>
      <p:sp>
        <p:nvSpPr>
          <p:cNvPr id="4" name="Содержимое 3"/>
          <p:cNvSpPr>
            <a:spLocks noGrp="1"/>
          </p:cNvSpPr>
          <p:nvPr>
            <p:ph sz="quarter" idx="1"/>
          </p:nvPr>
        </p:nvSpPr>
        <p:spPr/>
        <p:txBody>
          <a:bodyPr/>
          <a:lstStyle/>
          <a:p>
            <a:pPr>
              <a:buFont typeface="Wingdings" pitchFamily="2" charset="2"/>
              <a:buChar char="v"/>
            </a:pPr>
            <a:r>
              <a:rPr lang="ru-RU" dirty="0" smtClean="0">
                <a:latin typeface="Times New Roman" pitchFamily="18" charset="0"/>
                <a:cs typeface="Times New Roman" pitchFamily="18" charset="0"/>
              </a:rPr>
              <a:t>Семья </a:t>
            </a:r>
          </a:p>
          <a:p>
            <a:pPr>
              <a:buFont typeface="Wingdings" pitchFamily="2" charset="2"/>
              <a:buChar char="v"/>
            </a:pPr>
            <a:r>
              <a:rPr lang="ru-RU" dirty="0" smtClean="0">
                <a:latin typeface="Times New Roman" pitchFamily="18" charset="0"/>
                <a:cs typeface="Times New Roman" pitchFamily="18" charset="0"/>
              </a:rPr>
              <a:t>Дружная, любящая</a:t>
            </a:r>
          </a:p>
          <a:p>
            <a:pPr>
              <a:buFont typeface="Wingdings" pitchFamily="2" charset="2"/>
              <a:buChar char="v"/>
            </a:pPr>
            <a:r>
              <a:rPr lang="ru-RU" dirty="0" smtClean="0">
                <a:latin typeface="Times New Roman" pitchFamily="18" charset="0"/>
                <a:cs typeface="Times New Roman" pitchFamily="18" charset="0"/>
              </a:rPr>
              <a:t>Заботится, оберегает, поддерживает</a:t>
            </a:r>
          </a:p>
          <a:p>
            <a:pPr>
              <a:buFont typeface="Wingdings" pitchFamily="2" charset="2"/>
              <a:buChar char="v"/>
            </a:pPr>
            <a:r>
              <a:rPr lang="ru-RU" dirty="0" smtClean="0">
                <a:latin typeface="Times New Roman" pitchFamily="18" charset="0"/>
                <a:cs typeface="Times New Roman" pitchFamily="18" charset="0"/>
              </a:rPr>
              <a:t>Помогает преодолеть любые трудности!</a:t>
            </a:r>
          </a:p>
          <a:p>
            <a:pPr>
              <a:buFont typeface="Wingdings" pitchFamily="2" charset="2"/>
              <a:buChar char="v"/>
            </a:pPr>
            <a:r>
              <a:rPr lang="ru-RU" dirty="0" smtClean="0">
                <a:latin typeface="Times New Roman" pitchFamily="18" charset="0"/>
                <a:cs typeface="Times New Roman" pitchFamily="18" charset="0"/>
              </a:rPr>
              <a:t>Крепость!</a:t>
            </a:r>
          </a:p>
          <a:p>
            <a:endParaRPr lang="ru-RU" dirty="0" smtClean="0"/>
          </a:p>
          <a:p>
            <a:endParaRPr lang="ru-RU" dirty="0"/>
          </a:p>
        </p:txBody>
      </p:sp>
      <p:pic>
        <p:nvPicPr>
          <p:cNvPr id="2051" name="Picture 3"/>
          <p:cNvPicPr>
            <a:picLocks noGrp="1" noChangeAspect="1" noChangeArrowheads="1"/>
          </p:cNvPicPr>
          <p:nvPr>
            <p:ph sz="quarter" idx="2"/>
          </p:nvPr>
        </p:nvPicPr>
        <p:blipFill>
          <a:blip r:embed="rId2" cstate="email">
            <a:extLst>
              <a:ext uri="{28A0092B-C50C-407E-A947-70E740481C1C}">
                <a14:useLocalDpi xmlns:a14="http://schemas.microsoft.com/office/drawing/2010/main"/>
              </a:ext>
            </a:extLst>
          </a:blip>
          <a:stretch>
            <a:fillRect/>
          </a:stretch>
        </p:blipFill>
        <p:spPr bwMode="auto">
          <a:xfrm>
            <a:off x="3929058" y="2357430"/>
            <a:ext cx="4572032" cy="34290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714356"/>
            <a:ext cx="7715304" cy="5509200"/>
          </a:xfrm>
          <a:prstGeom prst="rect">
            <a:avLst/>
          </a:prstGeom>
        </p:spPr>
        <p:txBody>
          <a:bodyPr wrap="square">
            <a:spAutoFit/>
          </a:bodyPr>
          <a:lstStyle/>
          <a:p>
            <a:pPr algn="ctr">
              <a:buNone/>
            </a:pPr>
            <a:r>
              <a:rPr lang="ru-RU" sz="3200" b="1" dirty="0" smtClean="0"/>
              <a:t> </a:t>
            </a:r>
            <a:r>
              <a:rPr lang="ru-RU" sz="3200" b="1" dirty="0" smtClean="0">
                <a:solidFill>
                  <a:srgbClr val="FF0000"/>
                </a:solidFill>
                <a:latin typeface="Times New Roman" pitchFamily="18" charset="0"/>
                <a:cs typeface="Times New Roman" pitchFamily="18" charset="0"/>
              </a:rPr>
              <a:t>Как научить детей рефлексии </a:t>
            </a:r>
            <a:endParaRPr lang="ru-RU" sz="3200" dirty="0" smtClean="0">
              <a:solidFill>
                <a:srgbClr val="FF0000"/>
              </a:solidFill>
              <a:latin typeface="Times New Roman" pitchFamily="18" charset="0"/>
              <a:cs typeface="Times New Roman" pitchFamily="18" charset="0"/>
            </a:endParaRPr>
          </a:p>
          <a:p>
            <a:pPr algn="just">
              <a:buNone/>
            </a:pPr>
            <a:r>
              <a:rPr lang="ru-RU" sz="3200" dirty="0" smtClean="0">
                <a:latin typeface="Times New Roman" pitchFamily="18" charset="0"/>
                <a:cs typeface="Times New Roman" pitchFamily="18" charset="0"/>
              </a:rPr>
              <a:t>   Чтобы дети свободно могли участвовать в рефлексии, этому необходимо обучать. Процесс обучения можно разделить на несколько этапов: </a:t>
            </a:r>
          </a:p>
          <a:p>
            <a:pPr lvl="0" algn="just">
              <a:buClr>
                <a:srgbClr val="FF0000"/>
              </a:buClr>
              <a:buFont typeface="Wingdings" pitchFamily="2" charset="2"/>
              <a:buChar char="v"/>
            </a:pPr>
            <a:r>
              <a:rPr lang="ru-RU" sz="3200" dirty="0" smtClean="0">
                <a:latin typeface="Times New Roman" pitchFamily="18" charset="0"/>
                <a:cs typeface="Times New Roman" pitchFamily="18" charset="0"/>
              </a:rPr>
              <a:t>Умение анализировать свое настроение. </a:t>
            </a:r>
          </a:p>
          <a:p>
            <a:pPr lvl="0" algn="just">
              <a:buClr>
                <a:srgbClr val="FF0000"/>
              </a:buClr>
              <a:buFont typeface="Wingdings" pitchFamily="2" charset="2"/>
              <a:buChar char="v"/>
            </a:pPr>
            <a:r>
              <a:rPr lang="ru-RU" sz="3200" dirty="0" smtClean="0">
                <a:latin typeface="Times New Roman" pitchFamily="18" charset="0"/>
                <a:cs typeface="Times New Roman" pitchFamily="18" charset="0"/>
              </a:rPr>
              <a:t>Проводить анализ своих достижений. </a:t>
            </a:r>
          </a:p>
          <a:p>
            <a:pPr lvl="0" algn="just">
              <a:buClr>
                <a:srgbClr val="FF0000"/>
              </a:buClr>
              <a:buFont typeface="Wingdings" pitchFamily="2" charset="2"/>
              <a:buChar char="v"/>
            </a:pPr>
            <a:r>
              <a:rPr lang="ru-RU" sz="3200" dirty="0" smtClean="0">
                <a:latin typeface="Times New Roman" pitchFamily="18" charset="0"/>
                <a:cs typeface="Times New Roman" pitchFamily="18" charset="0"/>
              </a:rPr>
              <a:t>На третьем этапе научить детей анализировать работу своих товарищей. </a:t>
            </a:r>
          </a:p>
          <a:p>
            <a:pPr lvl="0" algn="just">
              <a:buClr>
                <a:srgbClr val="FF0000"/>
              </a:buClr>
              <a:buFont typeface="Wingdings" pitchFamily="2" charset="2"/>
              <a:buChar char="v"/>
            </a:pPr>
            <a:r>
              <a:rPr lang="ru-RU" sz="3200" dirty="0" smtClean="0">
                <a:latin typeface="Times New Roman" pitchFamily="18" charset="0"/>
                <a:cs typeface="Times New Roman" pitchFamily="18" charset="0"/>
              </a:rPr>
              <a:t>На последнем этапе идет обучение анализу работы всей группы. </a:t>
            </a:r>
            <a:endParaRPr lang="ru-RU"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329642" cy="5662634"/>
          </a:xfrm>
        </p:spPr>
        <p:txBody>
          <a:bodyPr/>
          <a:lstStyle/>
          <a:p>
            <a:pPr algn="just">
              <a:buNone/>
            </a:pPr>
            <a:r>
              <a:rPr lang="ru-RU" dirty="0" smtClean="0"/>
              <a:t>    </a:t>
            </a:r>
            <a:r>
              <a:rPr lang="ru-RU" dirty="0" smtClean="0">
                <a:latin typeface="Times New Roman" pitchFamily="18" charset="0"/>
                <a:cs typeface="Times New Roman" pitchFamily="18" charset="0"/>
              </a:rPr>
              <a:t>Рефлексия помогает дошкольнику сформулировать получаемые результаты, переопределить цели дальнейшей работы, скорректировать свой образовательный путь. Рефлексия тесно связана с </a:t>
            </a:r>
            <a:r>
              <a:rPr lang="ru-RU" dirty="0" err="1" smtClean="0">
                <a:latin typeface="Times New Roman" pitchFamily="18" charset="0"/>
                <a:cs typeface="Times New Roman" pitchFamily="18" charset="0"/>
              </a:rPr>
              <a:t>целеполаганием</a:t>
            </a:r>
            <a:r>
              <a:rPr lang="ru-RU" dirty="0" smtClean="0">
                <a:latin typeface="Times New Roman" pitchFamily="18" charset="0"/>
                <a:cs typeface="Times New Roman" pitchFamily="18" charset="0"/>
              </a:rPr>
              <a:t>. Рефлексия в этом случае – не только итог, но и стартовое звено для новой образовательной деятельности и постановки целей.</a:t>
            </a:r>
          </a:p>
          <a:p>
            <a:pPr>
              <a:buNone/>
            </a:pPr>
            <a:endParaRPr lang="ru-RU" dirty="0"/>
          </a:p>
        </p:txBody>
      </p:sp>
      <p:pic>
        <p:nvPicPr>
          <p:cNvPr id="4" name="Picture 2" descr="http://vestochka425.ru/sites/default/files/article/image/boa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000232" y="3329748"/>
            <a:ext cx="5072098" cy="344337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274638"/>
            <a:ext cx="6067444" cy="725470"/>
          </a:xfrm>
        </p:spPr>
        <p:txBody>
          <a:bodyPr/>
          <a:lstStyle/>
          <a:p>
            <a:pPr algn="ctr"/>
            <a:r>
              <a:rPr lang="ru-RU" b="1" dirty="0" smtClean="0">
                <a:solidFill>
                  <a:srgbClr val="FF0000"/>
                </a:solidFill>
                <a:latin typeface="Times New Roman" pitchFamily="18" charset="0"/>
                <a:cs typeface="Times New Roman" pitchFamily="18" charset="0"/>
              </a:rPr>
              <a:t>Что такое рефлексия?</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1428736"/>
            <a:ext cx="8186766" cy="5072098"/>
          </a:xfrm>
        </p:spPr>
        <p:txBody>
          <a:bodyPr>
            <a:normAutofit/>
          </a:bodyPr>
          <a:lstStyle/>
          <a:p>
            <a:pPr>
              <a:buFont typeface="Wingdings" pitchFamily="2" charset="2"/>
              <a:buChar char="v"/>
            </a:pPr>
            <a:r>
              <a:rPr lang="ru-RU" b="1" dirty="0" smtClean="0">
                <a:solidFill>
                  <a:srgbClr val="FF0000"/>
                </a:solidFill>
                <a:latin typeface="Times New Roman" pitchFamily="18" charset="0"/>
                <a:cs typeface="Times New Roman" pitchFamily="18" charset="0"/>
              </a:rPr>
              <a:t>Рефлексия</a:t>
            </a:r>
            <a:r>
              <a:rPr lang="ru-RU" dirty="0" smtClean="0">
                <a:latin typeface="Times New Roman" pitchFamily="18" charset="0"/>
                <a:cs typeface="Times New Roman" pitchFamily="18" charset="0"/>
              </a:rPr>
              <a:t>  – размышление о своем внутреннем состоянии, самоанализ. (Ожегов С.И., Шведова Н.Ю. Толковый словарь русского языка)</a:t>
            </a:r>
          </a:p>
          <a:p>
            <a:pPr>
              <a:buFont typeface="Wingdings" pitchFamily="2" charset="2"/>
              <a:buChar char="v"/>
            </a:pPr>
            <a:r>
              <a:rPr lang="ru-RU" b="1" dirty="0" smtClean="0">
                <a:solidFill>
                  <a:srgbClr val="FF0000"/>
                </a:solidFill>
                <a:latin typeface="Times New Roman" pitchFamily="18" charset="0"/>
                <a:cs typeface="Times New Roman" pitchFamily="18" charset="0"/>
              </a:rPr>
              <a:t>Рефлексия</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 – размышление, полное сомнений, противоречий; анализ собственного психического состояния. (Современный словарь иностранных слов)</a:t>
            </a:r>
          </a:p>
          <a:p>
            <a:pPr>
              <a:buFont typeface="Wingdings" pitchFamily="2" charset="2"/>
              <a:buChar char="v"/>
            </a:pPr>
            <a:r>
              <a:rPr lang="ru-RU" dirty="0" smtClean="0">
                <a:latin typeface="Times New Roman" pitchFamily="18" charset="0"/>
                <a:cs typeface="Times New Roman" pitchFamily="18" charset="0"/>
              </a:rPr>
              <a:t>В современной педагогике под  </a:t>
            </a:r>
            <a:r>
              <a:rPr lang="ru-RU" b="1" dirty="0" smtClean="0">
                <a:solidFill>
                  <a:srgbClr val="FF0000"/>
                </a:solidFill>
                <a:latin typeface="Times New Roman" pitchFamily="18" charset="0"/>
                <a:cs typeface="Times New Roman" pitchFamily="18" charset="0"/>
              </a:rPr>
              <a:t>рефлексией</a:t>
            </a:r>
            <a:r>
              <a:rPr lang="ru-RU" dirty="0" smtClean="0">
                <a:latin typeface="Times New Roman" pitchFamily="18" charset="0"/>
                <a:cs typeface="Times New Roman" pitchFamily="18" charset="0"/>
              </a:rPr>
              <a:t>  понимают самоанализ деятельности и ее результатов. Если говорить о рефлексии как этапе занятия, то это оценивание своего состояния, эмоций, результатов своей деятельности на занятии.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im1-tub-ru.yandex.net/i?id=bcac67f9018487ba5b7336b7ca5f442a&amp;n=33&amp;h=215&amp;w=159"/>
          <p:cNvPicPr>
            <a:picLocks noChangeAspect="1" noChangeArrowheads="1"/>
          </p:cNvPicPr>
          <p:nvPr/>
        </p:nvPicPr>
        <p:blipFill>
          <a:blip r:embed="rId2" cstate="print"/>
          <a:srcRect/>
          <a:stretch>
            <a:fillRect/>
          </a:stretch>
        </p:blipFill>
        <p:spPr bwMode="auto">
          <a:xfrm>
            <a:off x="2714612" y="1571612"/>
            <a:ext cx="3714776" cy="5023128"/>
          </a:xfrm>
          <a:prstGeom prst="rect">
            <a:avLst/>
          </a:prstGeom>
          <a:noFill/>
        </p:spPr>
      </p:pic>
      <p:sp>
        <p:nvSpPr>
          <p:cNvPr id="4" name="Прямоугольник 3"/>
          <p:cNvSpPr/>
          <p:nvPr/>
        </p:nvSpPr>
        <p:spPr>
          <a:xfrm>
            <a:off x="714348" y="357166"/>
            <a:ext cx="7882863" cy="923330"/>
          </a:xfrm>
          <a:prstGeom prst="rect">
            <a:avLst/>
          </a:prstGeom>
          <a:noFill/>
        </p:spPr>
        <p:txBody>
          <a:bodyPr wrap="none" lIns="91440" tIns="45720" rIns="91440" bIns="45720">
            <a:spAutoFit/>
          </a:bodyPr>
          <a:lstStyle/>
          <a:p>
            <a:pPr algn="ct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Спасибо за внимание!</a:t>
            </a:r>
            <a:endPar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00042"/>
            <a:ext cx="8358246" cy="2643206"/>
          </a:xfrm>
        </p:spPr>
        <p:txBody>
          <a:bodyPr>
            <a:normAutofit/>
          </a:bodyPr>
          <a:lstStyle/>
          <a:p>
            <a:pPr>
              <a:buNone/>
            </a:pPr>
            <a:r>
              <a:rPr lang="ru-RU" dirty="0" smtClean="0"/>
              <a:t>    </a:t>
            </a:r>
          </a:p>
          <a:p>
            <a:pPr>
              <a:buNone/>
            </a:pPr>
            <a:endParaRPr lang="ru-RU" dirty="0"/>
          </a:p>
        </p:txBody>
      </p:sp>
      <p:pic>
        <p:nvPicPr>
          <p:cNvPr id="4" name="Picture 2" descr="http://im1-tub-ru.yandex.net/i?id=42b8f1dfcf4f03a2900c47f13b7dbb42-31-144&amp;n=21"/>
          <p:cNvPicPr>
            <a:picLocks noChangeAspect="1" noChangeArrowheads="1"/>
          </p:cNvPicPr>
          <p:nvPr/>
        </p:nvPicPr>
        <p:blipFill>
          <a:blip r:embed="rId2" cstate="print"/>
          <a:srcRect/>
          <a:stretch>
            <a:fillRect/>
          </a:stretch>
        </p:blipFill>
        <p:spPr bwMode="auto">
          <a:xfrm>
            <a:off x="2143108" y="2857496"/>
            <a:ext cx="5715040" cy="3806853"/>
          </a:xfrm>
          <a:prstGeom prst="rect">
            <a:avLst/>
          </a:prstGeom>
          <a:noFill/>
          <a:effectLst>
            <a:softEdge rad="635000"/>
          </a:effectLst>
        </p:spPr>
      </p:pic>
      <p:sp>
        <p:nvSpPr>
          <p:cNvPr id="27650" name="Rectangle 2"/>
          <p:cNvSpPr>
            <a:spLocks noChangeArrowheads="1"/>
          </p:cNvSpPr>
          <p:nvPr/>
        </p:nvSpPr>
        <p:spPr bwMode="auto">
          <a:xfrm>
            <a:off x="500034" y="500042"/>
            <a:ext cx="828680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точки зрения психологии становление личности дошкольника достаточно тесно связано с рефлексией: если ребенок не умеет этого делать, то он не играет роль субъекта образовательного процесса.  Именно поэтому целесообразно, чтобы начиналась рефлексия в детском саду. Отсутствие этого этапа  показывает, что занятие направлено только на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деятельностный</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процесс, а не на развитие личности дошкольника.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472518" cy="5734072"/>
          </a:xfrm>
        </p:spPr>
        <p:txBody>
          <a:bodyPr>
            <a:normAutofit fontScale="92500" lnSpcReduction="20000"/>
          </a:bodyPr>
          <a:lstStyle/>
          <a:p>
            <a:pPr algn="ctr">
              <a:buNone/>
            </a:pPr>
            <a:r>
              <a:rPr lang="ru-RU" dirty="0" smtClean="0">
                <a:latin typeface="Times New Roman" pitchFamily="18" charset="0"/>
                <a:cs typeface="Times New Roman" pitchFamily="18" charset="0"/>
              </a:rPr>
              <a:t>   </a:t>
            </a:r>
            <a:r>
              <a:rPr lang="ru-RU" sz="2800" b="1" dirty="0" smtClean="0">
                <a:solidFill>
                  <a:srgbClr val="FF0000"/>
                </a:solidFill>
                <a:latin typeface="Times New Roman" pitchFamily="18" charset="0"/>
                <a:cs typeface="Times New Roman" pitchFamily="18" charset="0"/>
              </a:rPr>
              <a:t>Функции рефлексии.</a:t>
            </a:r>
          </a:p>
          <a:p>
            <a:pPr algn="ctr">
              <a:buNone/>
            </a:pPr>
            <a:endParaRPr lang="ru-RU" sz="2800" b="1" dirty="0" smtClean="0">
              <a:solidFill>
                <a:srgbClr val="FF0000"/>
              </a:solidFill>
              <a:latin typeface="Times New Roman" pitchFamily="18" charset="0"/>
              <a:cs typeface="Times New Roman" pitchFamily="18" charset="0"/>
            </a:endParaRPr>
          </a:p>
          <a:p>
            <a:pPr algn="just">
              <a:buFont typeface="Wingdings" pitchFamily="2" charset="2"/>
              <a:buChar char="v"/>
            </a:pPr>
            <a:r>
              <a:rPr lang="ru-RU" dirty="0" smtClean="0">
                <a:latin typeface="Times New Roman" pitchFamily="18" charset="0"/>
                <a:cs typeface="Times New Roman" pitchFamily="18" charset="0"/>
              </a:rPr>
              <a:t> Когда педагог на своих занятиях начинает систематически использовать рефлексию, то приходит осознание того, что она помогает контролировать группу, уже в ходе занятия становится понятно, что вызывает затруднения. Рефлексия на занятии по ФГОС помогает детям более осознанно относиться к полученным знаниям, систематизировать опыт, адекватно сравнивать результаты своего труда с другими ребятами и оценивать их.  </a:t>
            </a:r>
          </a:p>
          <a:p>
            <a:pPr algn="just">
              <a:buFont typeface="Wingdings" pitchFamily="2" charset="2"/>
              <a:buChar char="v"/>
            </a:pPr>
            <a:r>
              <a:rPr lang="ru-RU" dirty="0" smtClean="0">
                <a:latin typeface="Times New Roman" pitchFamily="18" charset="0"/>
                <a:cs typeface="Times New Roman" pitchFamily="18" charset="0"/>
              </a:rPr>
              <a:t>Если спросить, что дает рефлексия ребенку, то можно отметить следующее: Он начинает понимать, ради чего изучается данная тема на занятии, как она может пригодиться ему в его жизни. Рефлексия помогает детям ставить цели и добиваться их. Ребята начинают осознавать, что они могут внести свой вклад в общее дело. Рефлексия покажет, насколько ребенок умеет адекватно оценивать свою работу, а также товарищей. </a:t>
            </a:r>
          </a:p>
          <a:p>
            <a:pPr algn="just">
              <a:buFont typeface="Wingdings" pitchFamily="2" charset="2"/>
              <a:buChar char="v"/>
            </a:pPr>
            <a:r>
              <a:rPr lang="ru-RU" dirty="0" smtClean="0">
                <a:latin typeface="Times New Roman" pitchFamily="18" charset="0"/>
                <a:cs typeface="Times New Roman" pitchFamily="18" charset="0"/>
              </a:rPr>
              <a:t> Учитывая все это, можно сказать, что рефлексия делает процесс освоения новых знаний более интересным для ребят и осмысленным.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8401080" cy="5662634"/>
          </a:xfrm>
        </p:spPr>
        <p:txBody>
          <a:bodyPr>
            <a:normAutofit fontScale="40000" lnSpcReduction="20000"/>
          </a:bodyPr>
          <a:lstStyle/>
          <a:p>
            <a:pPr algn="ctr">
              <a:buNone/>
            </a:pPr>
            <a:r>
              <a:rPr lang="ru-RU" dirty="0" smtClean="0">
                <a:solidFill>
                  <a:srgbClr val="FF0000"/>
                </a:solidFill>
              </a:rPr>
              <a:t>  </a:t>
            </a:r>
            <a:r>
              <a:rPr lang="ru-RU" sz="6000" b="1" dirty="0" smtClean="0">
                <a:solidFill>
                  <a:srgbClr val="FF0000"/>
                </a:solidFill>
                <a:latin typeface="Times New Roman" pitchFamily="18" charset="0"/>
                <a:cs typeface="Times New Roman" pitchFamily="18" charset="0"/>
              </a:rPr>
              <a:t>Виды рефлексии </a:t>
            </a:r>
          </a:p>
          <a:p>
            <a:pPr algn="just">
              <a:buNone/>
            </a:pPr>
            <a:r>
              <a:rPr lang="ru-RU" sz="5100" dirty="0" smtClean="0">
                <a:latin typeface="Times New Roman" pitchFamily="18" charset="0"/>
                <a:cs typeface="Times New Roman" pitchFamily="18" charset="0"/>
              </a:rPr>
              <a:t>      Когда воспитатель в процессе образовательной деятельности общается с детьми, то он использует один из видов рефлексии. Их существует несколько, и они отражают сферы человеческой сущности: </a:t>
            </a:r>
          </a:p>
          <a:p>
            <a:pPr algn="just">
              <a:buFont typeface="Wingdings" pitchFamily="2" charset="2"/>
              <a:buChar char="v"/>
            </a:pPr>
            <a:r>
              <a:rPr lang="ru-RU" sz="5100" b="1" dirty="0" smtClean="0">
                <a:solidFill>
                  <a:srgbClr val="FF0000"/>
                </a:solidFill>
                <a:latin typeface="Times New Roman" pitchFamily="18" charset="0"/>
                <a:cs typeface="Times New Roman" pitchFamily="18" charset="0"/>
              </a:rPr>
              <a:t>Физическая</a:t>
            </a:r>
            <a:r>
              <a:rPr lang="ru-RU" sz="5100" b="1" dirty="0" smtClean="0">
                <a:latin typeface="Times New Roman" pitchFamily="18" charset="0"/>
                <a:cs typeface="Times New Roman" pitchFamily="18" charset="0"/>
              </a:rPr>
              <a:t> </a:t>
            </a:r>
            <a:r>
              <a:rPr lang="ru-RU" sz="5100" dirty="0" smtClean="0">
                <a:latin typeface="Times New Roman" pitchFamily="18" charset="0"/>
                <a:cs typeface="Times New Roman" pitchFamily="18" charset="0"/>
              </a:rPr>
              <a:t>сфера предполагает ответ на вопрос: успел ли ребенок выполнить работу или не успел.</a:t>
            </a:r>
          </a:p>
          <a:p>
            <a:pPr algn="just">
              <a:buFont typeface="Wingdings" pitchFamily="2" charset="2"/>
              <a:buChar char="v"/>
            </a:pPr>
            <a:r>
              <a:rPr lang="ru-RU" sz="5100" b="1" dirty="0" smtClean="0">
                <a:latin typeface="Times New Roman" pitchFamily="18" charset="0"/>
                <a:cs typeface="Times New Roman" pitchFamily="18" charset="0"/>
              </a:rPr>
              <a:t> </a:t>
            </a:r>
            <a:r>
              <a:rPr lang="ru-RU" sz="5100" b="1" dirty="0" smtClean="0">
                <a:solidFill>
                  <a:srgbClr val="FF0000"/>
                </a:solidFill>
                <a:latin typeface="Times New Roman" pitchFamily="18" charset="0"/>
                <a:cs typeface="Times New Roman" pitchFamily="18" charset="0"/>
              </a:rPr>
              <a:t>Сенсорная</a:t>
            </a:r>
            <a:r>
              <a:rPr lang="ru-RU" sz="5100" dirty="0" smtClean="0">
                <a:latin typeface="Times New Roman" pitchFamily="18" charset="0"/>
                <a:cs typeface="Times New Roman" pitchFamily="18" charset="0"/>
              </a:rPr>
              <a:t> подразумевает самочувствие ребенка, каково ему было, комфортно или нет. </a:t>
            </a:r>
          </a:p>
          <a:p>
            <a:pPr algn="just">
              <a:buFont typeface="Wingdings" pitchFamily="2" charset="2"/>
              <a:buChar char="v"/>
            </a:pPr>
            <a:r>
              <a:rPr lang="ru-RU" sz="5100" b="1" dirty="0" smtClean="0">
                <a:solidFill>
                  <a:srgbClr val="FF0000"/>
                </a:solidFill>
                <a:latin typeface="Times New Roman" pitchFamily="18" charset="0"/>
                <a:cs typeface="Times New Roman" pitchFamily="18" charset="0"/>
              </a:rPr>
              <a:t>Интеллектуальная</a:t>
            </a:r>
            <a:r>
              <a:rPr lang="ru-RU" sz="5100" dirty="0" smtClean="0">
                <a:latin typeface="Times New Roman" pitchFamily="18" charset="0"/>
                <a:cs typeface="Times New Roman" pitchFamily="18" charset="0"/>
              </a:rPr>
              <a:t> сфера показывает, что дошкольник  понял на занятии, какие трудности у него появились в процессе работы над новым материалом. </a:t>
            </a:r>
          </a:p>
          <a:p>
            <a:pPr algn="just">
              <a:buFont typeface="Wingdings" pitchFamily="2" charset="2"/>
              <a:buChar char="v"/>
            </a:pPr>
            <a:r>
              <a:rPr lang="ru-RU" sz="5100" b="1" dirty="0" smtClean="0">
                <a:solidFill>
                  <a:srgbClr val="FF0000"/>
                </a:solidFill>
                <a:latin typeface="Times New Roman" pitchFamily="18" charset="0"/>
                <a:cs typeface="Times New Roman" pitchFamily="18" charset="0"/>
              </a:rPr>
              <a:t>Духовная</a:t>
            </a:r>
            <a:r>
              <a:rPr lang="ru-RU" sz="5100" dirty="0" smtClean="0">
                <a:solidFill>
                  <a:srgbClr val="FF0000"/>
                </a:solidFill>
                <a:latin typeface="Times New Roman" pitchFamily="18" charset="0"/>
                <a:cs typeface="Times New Roman" pitchFamily="18" charset="0"/>
              </a:rPr>
              <a:t>.</a:t>
            </a:r>
            <a:r>
              <a:rPr lang="ru-RU" sz="5100" dirty="0" smtClean="0">
                <a:latin typeface="Times New Roman" pitchFamily="18" charset="0"/>
                <a:cs typeface="Times New Roman" pitchFamily="18" charset="0"/>
              </a:rPr>
              <a:t> Можно отметить, что ребенок, анализируя занятие с этой позиции, может сказать, что повлияло на него положительно или отрицательно, он созидал себя или разрушал и как воздействовал на своих товарищей. </a:t>
            </a:r>
          </a:p>
          <a:p>
            <a:pPr algn="just">
              <a:buFont typeface="Wingdings" pitchFamily="2" charset="2"/>
              <a:buChar char="v"/>
            </a:pPr>
            <a:r>
              <a:rPr lang="ru-RU" sz="5100" dirty="0" smtClean="0">
                <a:latin typeface="Times New Roman" pitchFamily="18" charset="0"/>
                <a:cs typeface="Times New Roman" pitchFamily="18" charset="0"/>
              </a:rPr>
              <a:t>    Есть ошибочное мнение, что рефлексия по ФГОС должна проводиться только в конце занятия, но это совсем не так. Ее использовать можно на любом этапе, так как она должна быть направлена на осознание того, что ребенок делает. </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329642" cy="5662634"/>
          </a:xfrm>
        </p:spPr>
        <p:txBody>
          <a:bodyPr>
            <a:normAutofit/>
          </a:bodyPr>
          <a:lstStyle/>
          <a:p>
            <a:pPr>
              <a:buNone/>
            </a:pPr>
            <a:r>
              <a:rPr lang="ru-RU" dirty="0" smtClean="0">
                <a:latin typeface="Times New Roman" pitchFamily="18" charset="0"/>
                <a:cs typeface="Times New Roman" pitchFamily="18" charset="0"/>
              </a:rPr>
              <a:t>   Можно  выделить следующие </a:t>
            </a:r>
            <a:r>
              <a:rPr lang="ru-RU" b="1" dirty="0" smtClean="0">
                <a:solidFill>
                  <a:srgbClr val="FF0000"/>
                </a:solidFill>
                <a:latin typeface="Times New Roman" pitchFamily="18" charset="0"/>
                <a:cs typeface="Times New Roman" pitchFamily="18" charset="0"/>
              </a:rPr>
              <a:t>виды рефлексии:</a:t>
            </a:r>
          </a:p>
          <a:p>
            <a:pPr>
              <a:buFont typeface="Wingdings" pitchFamily="2" charset="2"/>
              <a:buChar char="v"/>
            </a:pPr>
            <a:r>
              <a:rPr lang="ru-RU" dirty="0" smtClean="0">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Индивидуальная</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которая проводится с каждым ребенком для выявления реальной самооценки. </a:t>
            </a:r>
          </a:p>
          <a:p>
            <a:pPr>
              <a:buFont typeface="Wingdings" pitchFamily="2" charset="2"/>
              <a:buChar char="v"/>
            </a:pPr>
            <a:r>
              <a:rPr lang="ru-RU" b="1" dirty="0" smtClean="0">
                <a:solidFill>
                  <a:srgbClr val="FF0000"/>
                </a:solidFill>
                <a:latin typeface="Times New Roman" pitchFamily="18" charset="0"/>
                <a:cs typeface="Times New Roman" pitchFamily="18" charset="0"/>
              </a:rPr>
              <a:t>Групповая</a:t>
            </a:r>
            <a:r>
              <a:rPr lang="ru-RU" dirty="0" smtClean="0">
                <a:latin typeface="Times New Roman" pitchFamily="18" charset="0"/>
                <a:cs typeface="Times New Roman" pitchFamily="18" charset="0"/>
              </a:rPr>
              <a:t> рефлексия акцентирует внимание на работу каждого члена группы для достижения общих целей. Здесь будут уместны следующие вопросы: "Какую помощь вам оказал … (имя)? Получилось бы у вас лучше, если бы с вами работал или не работал ...(имя)?"</a:t>
            </a:r>
            <a:endParaRPr lang="ru-RU" dirty="0">
              <a:latin typeface="Times New Roman" pitchFamily="18" charset="0"/>
              <a:cs typeface="Times New Roman" pitchFamily="18" charset="0"/>
            </a:endParaRPr>
          </a:p>
        </p:txBody>
      </p:sp>
      <p:pic>
        <p:nvPicPr>
          <p:cNvPr id="4" name="Рисунок 3" descr="рефлексия в конце урока"/>
          <p:cNvPicPr/>
          <p:nvPr/>
        </p:nvPicPr>
        <p:blipFill>
          <a:blip r:embed="rId3" cstate="print"/>
          <a:srcRect/>
          <a:stretch>
            <a:fillRect/>
          </a:stretch>
        </p:blipFill>
        <p:spPr bwMode="auto">
          <a:xfrm>
            <a:off x="928662" y="3500438"/>
            <a:ext cx="6715172" cy="3214710"/>
          </a:xfrm>
          <a:prstGeom prst="rect">
            <a:avLst/>
          </a:prstGeom>
          <a:ln>
            <a:noFill/>
          </a:ln>
          <a:effectLst>
            <a:softEdge rad="317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4929222" cy="2357454"/>
          </a:xfrm>
        </p:spPr>
        <p:txBody>
          <a:bodyPr>
            <a:normAutofit/>
          </a:bodyPr>
          <a:lstStyle/>
          <a:p>
            <a:pPr algn="ctr"/>
            <a:r>
              <a:rPr lang="ru-RU" sz="3100" b="1" dirty="0" smtClean="0">
                <a:solidFill>
                  <a:srgbClr val="FF0000"/>
                </a:solidFill>
                <a:latin typeface="Times New Roman" pitchFamily="18" charset="0"/>
                <a:cs typeface="Times New Roman" pitchFamily="18" charset="0"/>
              </a:rPr>
              <a:t>С  точки зрения психологов, она бывает: </a:t>
            </a:r>
            <a:r>
              <a:rPr lang="ru-RU" b="1" dirty="0" smtClean="0">
                <a:solidFill>
                  <a:srgbClr val="FF0000"/>
                </a:solidFill>
              </a:rPr>
              <a:t/>
            </a:r>
            <a:br>
              <a:rPr lang="ru-RU" b="1" dirty="0" smtClean="0">
                <a:solidFill>
                  <a:srgbClr val="FF0000"/>
                </a:solidFill>
              </a:rPr>
            </a:br>
            <a:endParaRPr lang="ru-RU" b="1"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2214554"/>
            <a:ext cx="8115328" cy="4376750"/>
          </a:xfrm>
        </p:spPr>
        <p:txBody>
          <a:bodyPr>
            <a:normAutofit/>
          </a:bodyPr>
          <a:lstStyle/>
          <a:p>
            <a:pPr lvl="0">
              <a:buFont typeface="Wingdings" pitchFamily="2" charset="2"/>
              <a:buChar char="v"/>
            </a:pPr>
            <a:r>
              <a:rPr lang="ru-RU" b="1" dirty="0" smtClean="0">
                <a:solidFill>
                  <a:srgbClr val="FF0000"/>
                </a:solidFill>
                <a:latin typeface="Times New Roman" pitchFamily="18" charset="0"/>
                <a:cs typeface="Times New Roman" pitchFamily="18" charset="0"/>
              </a:rPr>
              <a:t>Коммуникативная</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Она показывает представления ребенка о внутреннем мире своего товарища, о тех причинах, которые побудили его поступить так или иначе. </a:t>
            </a:r>
          </a:p>
          <a:p>
            <a:pPr lvl="0">
              <a:buFont typeface="Wingdings" pitchFamily="2" charset="2"/>
              <a:buChar char="v"/>
            </a:pPr>
            <a:r>
              <a:rPr lang="ru-RU" dirty="0" smtClean="0">
                <a:latin typeface="Times New Roman" pitchFamily="18" charset="0"/>
                <a:cs typeface="Times New Roman" pitchFamily="18" charset="0"/>
              </a:rPr>
              <a:t>Для </a:t>
            </a:r>
            <a:r>
              <a:rPr lang="ru-RU" b="1" dirty="0" smtClean="0">
                <a:solidFill>
                  <a:srgbClr val="FF0000"/>
                </a:solidFill>
                <a:latin typeface="Times New Roman" pitchFamily="18" charset="0"/>
                <a:cs typeface="Times New Roman" pitchFamily="18" charset="0"/>
              </a:rPr>
              <a:t>личностной</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рефлексии объектом является сама личность  ребенка, ее качества, поведение, отношения с другими. </a:t>
            </a:r>
          </a:p>
          <a:p>
            <a:pPr lvl="0">
              <a:buFont typeface="Wingdings" pitchFamily="2" charset="2"/>
              <a:buChar char="v"/>
            </a:pPr>
            <a:r>
              <a:rPr lang="ru-RU" b="1" dirty="0" smtClean="0">
                <a:solidFill>
                  <a:srgbClr val="FF0000"/>
                </a:solidFill>
                <a:latin typeface="Times New Roman" pitchFamily="18" charset="0"/>
                <a:cs typeface="Times New Roman" pitchFamily="18" charset="0"/>
              </a:rPr>
              <a:t>Интеллектуальная</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рефлексия становится актуальной в процессе решения разного рода задач, в способности анализировать свои решения, находить более рациональные и эффективные. </a:t>
            </a:r>
          </a:p>
          <a:p>
            <a:pPr>
              <a:buNone/>
            </a:pPr>
            <a:endParaRPr lang="ru-RU" dirty="0"/>
          </a:p>
        </p:txBody>
      </p:sp>
      <p:pic>
        <p:nvPicPr>
          <p:cNvPr id="66564" name="Picture 4" descr="http://wiki.soiro.ru/images/%D0%A4%D0%B8%D0%B7%D0%BC%D0%B0%D1%82%D0%B8%D0%BA%D0%B8_%D0%A1%D0%BE%D0%B2%D0%B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00760" y="285728"/>
            <a:ext cx="2357453" cy="20105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71480"/>
            <a:ext cx="8115328" cy="5376882"/>
          </a:xfrm>
        </p:spPr>
        <p:txBody>
          <a:bodyPr>
            <a:normAutofit/>
          </a:bodyPr>
          <a:lstStyle/>
          <a:p>
            <a:pPr algn="just">
              <a:buNone/>
            </a:pPr>
            <a:r>
              <a:rPr lang="ru-RU" dirty="0" smtClean="0">
                <a:latin typeface="Times New Roman" pitchFamily="18" charset="0"/>
                <a:cs typeface="Times New Roman" pitchFamily="18" charset="0"/>
              </a:rPr>
              <a:t>   Содержание рефлексии также может отличаться, в зависимости от этого она бывает: </a:t>
            </a:r>
          </a:p>
          <a:p>
            <a:pPr lvl="0" algn="just">
              <a:buFont typeface="Wingdings" pitchFamily="2" charset="2"/>
              <a:buChar char="v"/>
            </a:pPr>
            <a:r>
              <a:rPr lang="ru-RU" b="1" dirty="0" smtClean="0">
                <a:solidFill>
                  <a:srgbClr val="FF0000"/>
                </a:solidFill>
                <a:latin typeface="Times New Roman" pitchFamily="18" charset="0"/>
                <a:cs typeface="Times New Roman" pitchFamily="18" charset="0"/>
              </a:rPr>
              <a:t>Символическая</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когда для оценки своего состояния или работы используются символы, например, карточки, смайлики, жетоны. </a:t>
            </a:r>
          </a:p>
          <a:p>
            <a:pPr lvl="0" algn="just">
              <a:buFont typeface="Wingdings" pitchFamily="2" charset="2"/>
              <a:buChar char="v"/>
            </a:pPr>
            <a:r>
              <a:rPr lang="ru-RU" b="1" dirty="0" smtClean="0">
                <a:solidFill>
                  <a:srgbClr val="FF0000"/>
                </a:solidFill>
                <a:latin typeface="Times New Roman" pitchFamily="18" charset="0"/>
                <a:cs typeface="Times New Roman" pitchFamily="18" charset="0"/>
              </a:rPr>
              <a:t>Устная</a:t>
            </a:r>
            <a:r>
              <a:rPr lang="ru-RU" dirty="0" smtClean="0">
                <a:latin typeface="Times New Roman" pitchFamily="18" charset="0"/>
                <a:cs typeface="Times New Roman" pitchFamily="18" charset="0"/>
              </a:rPr>
              <a:t> рефлексия подразумевает связное и понятное высказывание своих мыслей по поводу занятия.</a:t>
            </a:r>
          </a:p>
          <a:p>
            <a:pPr lvl="0" algn="just">
              <a:buFont typeface="Wingdings" pitchFamily="2" charset="2"/>
              <a:buChar char="v"/>
            </a:pPr>
            <a:r>
              <a:rPr lang="ru-RU" b="1" dirty="0" smtClean="0">
                <a:solidFill>
                  <a:srgbClr val="FF0000"/>
                </a:solidFill>
                <a:latin typeface="Times New Roman" pitchFamily="18" charset="0"/>
                <a:cs typeface="Times New Roman" pitchFamily="18" charset="0"/>
              </a:rPr>
              <a:t>Письменная</a:t>
            </a:r>
            <a:r>
              <a:rPr lang="ru-RU" dirty="0" smtClean="0">
                <a:latin typeface="Times New Roman" pitchFamily="18" charset="0"/>
                <a:cs typeface="Times New Roman" pitchFamily="18" charset="0"/>
              </a:rPr>
              <a:t> используется в школе, но занимает много времени, и ее реже всего используют.</a:t>
            </a:r>
          </a:p>
          <a:p>
            <a:pPr>
              <a:buNone/>
            </a:pPr>
            <a:endParaRPr lang="ru-RU" dirty="0" smtClean="0"/>
          </a:p>
          <a:p>
            <a:pPr>
              <a:buNone/>
            </a:pPr>
            <a:endParaRPr lang="ru-RU" dirty="0"/>
          </a:p>
        </p:txBody>
      </p:sp>
      <p:pic>
        <p:nvPicPr>
          <p:cNvPr id="65538" name="Picture 2" descr="http://fb.ru/misc/i/gallery/20380/107212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57488" y="4143380"/>
            <a:ext cx="3713139" cy="240765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549</TotalTime>
  <Words>1694</Words>
  <Application>Microsoft Office PowerPoint</Application>
  <PresentationFormat>Экран (4:3)</PresentationFormat>
  <Paragraphs>129</Paragraphs>
  <Slides>30</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Arial</vt:lpstr>
      <vt:lpstr>Calibri</vt:lpstr>
      <vt:lpstr>Century Schoolbook</vt:lpstr>
      <vt:lpstr>Times New Roman</vt:lpstr>
      <vt:lpstr>Wingdings</vt:lpstr>
      <vt:lpstr>Wingdings 2</vt:lpstr>
      <vt:lpstr>Эркер</vt:lpstr>
      <vt:lpstr>Презентация PowerPoint</vt:lpstr>
      <vt:lpstr>Презентация PowerPoint</vt:lpstr>
      <vt:lpstr>Что такое рефлексия?</vt:lpstr>
      <vt:lpstr>Презентация PowerPoint</vt:lpstr>
      <vt:lpstr>Презентация PowerPoint</vt:lpstr>
      <vt:lpstr>Презентация PowerPoint</vt:lpstr>
      <vt:lpstr>Презентация PowerPoint</vt:lpstr>
      <vt:lpstr>С  точки зрения психологов, она бывает:  </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Метод « Благодарю » </vt:lpstr>
      <vt:lpstr>Презентация PowerPoint</vt:lpstr>
      <vt:lpstr>Презентация PowerPoint</vt:lpstr>
      <vt:lpstr>Презентация PowerPoint</vt:lpstr>
      <vt:lpstr>Презентация PowerPoint</vt:lpstr>
      <vt:lpstr>Синквейн (пример)</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Инновационные формы взаимодействия с семьей по духовно- нравственному воспитанию дошкольников. </dc:title>
  <dc:creator>z</dc:creator>
  <cp:lastModifiedBy>Andrey Savvin</cp:lastModifiedBy>
  <cp:revision>72</cp:revision>
  <dcterms:created xsi:type="dcterms:W3CDTF">2016-02-12T15:03:22Z</dcterms:created>
  <dcterms:modified xsi:type="dcterms:W3CDTF">2018-04-28T12:05:31Z</dcterms:modified>
</cp:coreProperties>
</file>