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273" r:id="rId4"/>
    <p:sldId id="286" r:id="rId5"/>
    <p:sldId id="259" r:id="rId6"/>
    <p:sldId id="275" r:id="rId7"/>
    <p:sldId id="287" r:id="rId8"/>
    <p:sldId id="265" r:id="rId9"/>
    <p:sldId id="283" r:id="rId10"/>
    <p:sldId id="285" r:id="rId11"/>
    <p:sldId id="264" r:id="rId12"/>
    <p:sldId id="262" r:id="rId13"/>
    <p:sldId id="272" r:id="rId14"/>
    <p:sldId id="281" r:id="rId15"/>
    <p:sldId id="269" r:id="rId16"/>
    <p:sldId id="288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00"/>
    <a:srgbClr val="CC0099"/>
    <a:srgbClr val="66FFFF"/>
    <a:srgbClr val="FFCCFF"/>
    <a:srgbClr val="0000CC"/>
    <a:srgbClr val="9900FF"/>
    <a:srgbClr val="FF99CC"/>
    <a:srgbClr val="FACA6A"/>
    <a:srgbClr val="EFE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4" autoAdjust="0"/>
  </p:normalViewPr>
  <p:slideViewPr>
    <p:cSldViewPr>
      <p:cViewPr>
        <p:scale>
          <a:sx n="53" d="100"/>
          <a:sy n="53" d="100"/>
        </p:scale>
        <p:origin x="-3294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0238-7666-4852-B530-6C2BF37D790E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85D0-92D4-4BB4-9C57-DF3F6D674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85D0-92D4-4BB4-9C57-DF3F6D674F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42C6B-E2A2-4A30-8F72-E0F26DCB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3DE5-25CA-4651-A246-D51743E06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8E31-FE75-4FE8-96FC-6C8D44A89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79159F-E490-4F75-BC3B-A9A0C1F3B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A235-44EC-4974-9718-DFFAEFEA33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27CB-9A83-466D-9E02-016C707F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142429-278F-465E-8983-32C466F56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A2DB-6F1C-479A-8F08-B89A7BBA8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2462-D64A-468A-80BD-41237FCFD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FA6-CBFA-4137-8AEB-E311A36B9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CB17-66AF-49D4-B2B9-47DDAF6E54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9732FE-51DA-4B11-8EE2-82EF88398F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609600" y="37338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222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81000" y="533400"/>
            <a:ext cx="85344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>
              <a:solidFill>
                <a:srgbClr val="80008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9200" y="1784866"/>
            <a:ext cx="7086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Воспитательно – образовательный процесс в старшей группе.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dirty="0" smtClean="0">
                <a:latin typeface="Monotype Corsiva" pitchFamily="66" charset="0"/>
                <a:cs typeface="Times New Roman" pitchFamily="18" charset="0"/>
              </a:rPr>
              <a:t>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0" dirty="0" smtClean="0"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smtClean="0">
                <a:latin typeface="Monotype Corsiva" pitchFamily="66" charset="0"/>
                <a:cs typeface="Times New Roman" pitchFamily="18" charset="0"/>
              </a:rPr>
              <a:t>Подготовила </a:t>
            </a:r>
            <a:r>
              <a:rPr lang="ru-RU" sz="2400" b="0" smtClean="0">
                <a:latin typeface="Monotype Corsiva" pitchFamily="66" charset="0"/>
                <a:cs typeface="Times New Roman" pitchFamily="18" charset="0"/>
              </a:rPr>
              <a:t>: Беденко</a:t>
            </a:r>
            <a:r>
              <a:rPr lang="ru-RU" sz="2400" b="0" dirty="0" smtClean="0">
                <a:latin typeface="Monotype Corsiva" pitchFamily="66" charset="0"/>
                <a:cs typeface="Times New Roman" pitchFamily="18" charset="0"/>
              </a:rPr>
              <a:t> Н.А</a:t>
            </a:r>
            <a:r>
              <a:rPr lang="ru-RU" sz="2400" b="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dirty="0" smtClean="0">
                <a:latin typeface="Monotype Corsiva" pitchFamily="66" charset="0"/>
                <a:cs typeface="Times New Roman" pitchFamily="18" charset="0"/>
              </a:rPr>
              <a:t>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воспитатель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МБДОУ Детский сад г.Бирюча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397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5745163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«Разложи по порядку»</a:t>
            </a:r>
          </a:p>
          <a:p>
            <a:pPr>
              <a:buNone/>
            </a:pPr>
            <a:r>
              <a:rPr lang="ru-RU" sz="1600" dirty="0" smtClean="0"/>
              <a:t>    Здесь ребенок должен увидеть последовательность, проследить логическую закономерность и обосновать.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810000" y="3962400"/>
            <a:ext cx="5105400" cy="2163763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«Кто наблюдательней»</a:t>
            </a:r>
          </a:p>
          <a:p>
            <a:pPr>
              <a:buNone/>
            </a:pPr>
            <a:r>
              <a:rPr lang="ru-RU" sz="1800" dirty="0" smtClean="0"/>
              <a:t>     Ребенку дается таблица-упражнение на память, где могут быть нарисованы предметы и их схематичное изображение – символы. Дается некоторое время на запоминание, затем ребенок должен вспомнить последовательность и воспроизвести табличку так, как должно быть. </a:t>
            </a:r>
            <a:endParaRPr lang="ru-RU" sz="1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4862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28956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J039783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2533" name="Picture 5" descr="FOC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38600"/>
            <a:ext cx="2819400" cy="2819400"/>
          </a:xfrm>
          <a:prstGeom prst="rect">
            <a:avLst/>
          </a:prstGeom>
          <a:noFill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0" y="304800"/>
            <a:ext cx="9144000" cy="54864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1219200"/>
            <a:ext cx="495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Главное, в развитии детей 5-6 лет – это их познавательное развитие, расширение кругозора.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все игры, направленные на это дадут хороший результат. Не отвечайте односложно – «да» или «нет». Отвечайте ребенку развернуто, спрашивайте его мнение, заставляйте думать и рассуждать. А почему сейчас зима? Докажи. А почему в лесу нельзя разводить костер. Обоснуй. У детей много неосознанной информации в голове, порой разложить по полочкам ее они не могут. И задача взрослых им в этом помочь.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FOC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J0397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752600" y="304800"/>
            <a:ext cx="7391400" cy="4114800"/>
          </a:xfrm>
          <a:prstGeom prst="cloudCallout">
            <a:avLst>
              <a:gd name="adj1" fmla="val -68616"/>
              <a:gd name="adj2" fmla="val 84116"/>
            </a:avLst>
          </a:prstGeom>
          <a:solidFill>
            <a:srgbClr val="FFFF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 sz="1000" dirty="0">
              <a:solidFill>
                <a:srgbClr val="CC0099"/>
              </a:solidFill>
            </a:endParaRPr>
          </a:p>
        </p:txBody>
      </p:sp>
      <p:pic>
        <p:nvPicPr>
          <p:cNvPr id="21512" name="Picture 8" descr="LILTR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24287939">
            <a:off x="418868" y="3611195"/>
            <a:ext cx="5137315" cy="438774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19400" y="914400"/>
            <a:ext cx="5410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показателем этого возраста 5-6 лет является оценочное отношение ребенка к себе и другим. Дети могут критически относиться к некоторым своим недостаткам, могут давать личностные характеристики своим сверстникам, подмечать отношения между взрослым и взрослым или взрослым и ребенком.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962400" y="2133600"/>
            <a:ext cx="4800600" cy="1981200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Развитие</a:t>
            </a:r>
          </a:p>
          <a:p>
            <a:r>
              <a:rPr lang="ru-RU" dirty="0" smtClean="0"/>
              <a:t> познавательно – исследовательской</a:t>
            </a:r>
          </a:p>
          <a:p>
            <a:r>
              <a:rPr lang="ru-RU" dirty="0" smtClean="0"/>
              <a:t> и продуктивной </a:t>
            </a:r>
          </a:p>
          <a:p>
            <a:r>
              <a:rPr lang="ru-RU" dirty="0" smtClean="0"/>
              <a:t> (конструктивной)  деятельности;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5791200" y="4267200"/>
            <a:ext cx="2819400" cy="1752600"/>
          </a:xfrm>
          <a:prstGeom prst="horizontalScroll">
            <a:avLst>
              <a:gd name="adj" fmla="val 12500"/>
            </a:avLst>
          </a:prstGeom>
          <a:solidFill>
            <a:srgbClr val="C668C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Формирование </a:t>
            </a:r>
          </a:p>
          <a:p>
            <a:r>
              <a:rPr lang="ru-RU" dirty="0" smtClean="0"/>
              <a:t>элементарных</a:t>
            </a:r>
          </a:p>
          <a:p>
            <a:r>
              <a:rPr lang="ru-RU" dirty="0" smtClean="0"/>
              <a:t> математических </a:t>
            </a:r>
          </a:p>
          <a:p>
            <a:r>
              <a:rPr lang="ru-RU" dirty="0" smtClean="0"/>
              <a:t>представлений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304801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Познавательно – речевое развитие»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1371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Содержание области направлено на достижение целей развития у детей познавательных интересов, интеллектуального развития детей через решение следующих </a:t>
            </a:r>
            <a:r>
              <a:rPr lang="ru-RU" dirty="0" smtClean="0"/>
              <a:t>задач:</a:t>
            </a:r>
            <a:endParaRPr lang="ru-RU" dirty="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04800" y="4343400"/>
            <a:ext cx="4800600" cy="1981200"/>
          </a:xfrm>
          <a:prstGeom prst="horizontalScroll">
            <a:avLst>
              <a:gd name="adj" fmla="val 12500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Формирование</a:t>
            </a:r>
          </a:p>
          <a:p>
            <a:r>
              <a:rPr lang="ru-RU" dirty="0" smtClean="0"/>
              <a:t> целостной </a:t>
            </a:r>
          </a:p>
          <a:p>
            <a:r>
              <a:rPr lang="ru-RU" dirty="0" smtClean="0"/>
              <a:t>картины мира, расширение </a:t>
            </a:r>
          </a:p>
          <a:p>
            <a:r>
              <a:rPr lang="ru-RU" dirty="0" smtClean="0"/>
              <a:t>кругозора детей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 bwMode="auto">
          <a:xfrm>
            <a:off x="381000" y="2438400"/>
            <a:ext cx="2590800" cy="175260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Сенсорное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развитие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" y="381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речевого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направления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конструктивными способами и средствами взаимодействия с окружающими людьми через решение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81000" y="1828800"/>
            <a:ext cx="2514600" cy="1905000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0" dirty="0" smtClean="0"/>
              <a:t>Развитие</a:t>
            </a:r>
          </a:p>
          <a:p>
            <a:r>
              <a:rPr lang="ru-RU" sz="2000" b="0" dirty="0" smtClean="0"/>
              <a:t> свободного</a:t>
            </a:r>
          </a:p>
          <a:p>
            <a:r>
              <a:rPr lang="ru-RU" sz="2000" b="0" dirty="0" smtClean="0"/>
              <a:t> общения со </a:t>
            </a:r>
          </a:p>
          <a:p>
            <a:r>
              <a:rPr lang="ru-RU" sz="2000" b="0" dirty="0" smtClean="0"/>
              <a:t>взрослыми </a:t>
            </a:r>
          </a:p>
          <a:p>
            <a:r>
              <a:rPr lang="ru-RU" sz="2000" b="0" dirty="0" smtClean="0"/>
              <a:t>и  детьми</a:t>
            </a:r>
            <a:endParaRPr lang="ru-RU" sz="2000" b="0" dirty="0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3352800" y="3429000"/>
            <a:ext cx="4800600" cy="3200400"/>
          </a:xfrm>
          <a:prstGeom prst="ellipse">
            <a:avLst/>
          </a:prstGeom>
          <a:solidFill>
            <a:srgbClr val="66FFFF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0" dirty="0" smtClean="0"/>
              <a:t>Развитие всех </a:t>
            </a:r>
          </a:p>
          <a:p>
            <a:r>
              <a:rPr lang="ru-RU" b="0" dirty="0" smtClean="0"/>
              <a:t>компонентов </a:t>
            </a:r>
          </a:p>
          <a:p>
            <a:r>
              <a:rPr lang="ru-RU" b="0" dirty="0" smtClean="0"/>
              <a:t>устной речи детей </a:t>
            </a:r>
          </a:p>
          <a:p>
            <a:r>
              <a:rPr lang="ru-RU" b="0" dirty="0" smtClean="0"/>
              <a:t>( лексической стороны, </a:t>
            </a:r>
          </a:p>
          <a:p>
            <a:r>
              <a:rPr lang="ru-RU" b="0" dirty="0" smtClean="0"/>
              <a:t>грамматического строя речи,</a:t>
            </a:r>
          </a:p>
          <a:p>
            <a:r>
              <a:rPr lang="ru-RU" b="0" dirty="0" smtClean="0"/>
              <a:t> произносительной стороны речи; </a:t>
            </a:r>
          </a:p>
          <a:p>
            <a:r>
              <a:rPr lang="ru-RU" b="0" dirty="0" smtClean="0"/>
              <a:t>связной речи – диалогической и </a:t>
            </a:r>
          </a:p>
          <a:p>
            <a:r>
              <a:rPr lang="ru-RU" b="0" dirty="0" smtClean="0"/>
              <a:t>монологической форм) </a:t>
            </a:r>
          </a:p>
          <a:p>
            <a:r>
              <a:rPr lang="ru-RU" b="0" dirty="0" smtClean="0"/>
              <a:t>в различных формах</a:t>
            </a:r>
          </a:p>
          <a:p>
            <a:r>
              <a:rPr lang="ru-RU" b="0" dirty="0" smtClean="0"/>
              <a:t> и видах детской </a:t>
            </a:r>
          </a:p>
          <a:p>
            <a:r>
              <a:rPr lang="ru-RU" b="0" dirty="0" smtClean="0"/>
              <a:t>деятельности</a:t>
            </a:r>
            <a:endParaRPr lang="ru-RU" b="0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324600" y="1752600"/>
            <a:ext cx="2667000" cy="1981200"/>
          </a:xfrm>
          <a:prstGeom prst="ellipse">
            <a:avLst/>
          </a:prstGeom>
          <a:solidFill>
            <a:srgbClr val="66FF66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0" dirty="0" smtClean="0"/>
              <a:t>Практическое</a:t>
            </a:r>
          </a:p>
          <a:p>
            <a:r>
              <a:rPr lang="ru-RU" sz="2000" b="0" dirty="0" smtClean="0"/>
              <a:t> овладение</a:t>
            </a:r>
          </a:p>
          <a:p>
            <a:r>
              <a:rPr lang="ru-RU" sz="2000" b="0" dirty="0" smtClean="0"/>
              <a:t> воспитанниками </a:t>
            </a:r>
          </a:p>
          <a:p>
            <a:r>
              <a:rPr lang="ru-RU" sz="2000" b="0" dirty="0" smtClean="0"/>
              <a:t>нормами речи</a:t>
            </a:r>
            <a:endParaRPr lang="ru-RU" sz="2000" b="0" dirty="0"/>
          </a:p>
        </p:txBody>
      </p:sp>
      <p:sp>
        <p:nvSpPr>
          <p:cNvPr id="7" name="Стрелка вниз 6"/>
          <p:cNvSpPr/>
          <p:nvPr/>
        </p:nvSpPr>
        <p:spPr bwMode="auto">
          <a:xfrm rot="2720761">
            <a:off x="1891302" y="1029995"/>
            <a:ext cx="428993" cy="89159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20661244">
            <a:off x="4413176" y="1096376"/>
            <a:ext cx="533400" cy="2286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20013364">
            <a:off x="6776631" y="1049759"/>
            <a:ext cx="467538" cy="77108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J0397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562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endParaRPr lang="ru-RU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66"/>
              </a:solidFill>
              <a:latin typeface="Impact"/>
            </a:endParaRPr>
          </a:p>
        </p:txBody>
      </p:sp>
      <p:pic>
        <p:nvPicPr>
          <p:cNvPr id="27654" name="Picture 6" descr="CHLD3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3200400"/>
            <a:ext cx="3657600" cy="36576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90600" y="304801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Направление « Художественно – эстетическое развитие»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886200" y="914400"/>
            <a:ext cx="4953000" cy="472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724400" y="1036424"/>
            <a:ext cx="365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интереса к эстетической стороне окружающей действительности, удовлетворение потребностей детей в самовыражении.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продуктивной деятельности детей (рисование, лепка, аппликация, художественный труд):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детского творчества;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приобщение к изобразительному творчеству.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04800" y="1143000"/>
            <a:ext cx="8382000" cy="4950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16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5"/>
              </a:avLst>
            </a:prstTxWarp>
          </a:bodyPr>
          <a:lstStyle/>
          <a:p>
            <a:endParaRPr lang="ru-RU" sz="40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209800" y="609600"/>
            <a:ext cx="5334000" cy="9906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Цель:</a:t>
            </a:r>
            <a:r>
              <a:rPr lang="ru-RU" sz="1600" dirty="0" smtClean="0"/>
              <a:t> </a:t>
            </a:r>
            <a:r>
              <a:rPr lang="ru-RU" sz="1600" b="0" dirty="0" smtClean="0"/>
              <a:t>сформировать образовательную среду для </a:t>
            </a:r>
          </a:p>
          <a:p>
            <a:r>
              <a:rPr lang="ru-RU" sz="1600" b="0" dirty="0" smtClean="0"/>
              <a:t>развития каждого ребенка в соответствии</a:t>
            </a:r>
          </a:p>
          <a:p>
            <a:r>
              <a:rPr lang="ru-RU" sz="1600" b="0" dirty="0" smtClean="0"/>
              <a:t> с его личными</a:t>
            </a:r>
          </a:p>
          <a:p>
            <a:r>
              <a:rPr lang="ru-RU" sz="1600" b="0" dirty="0" smtClean="0"/>
              <a:t>  способностями и возможностями.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495800" y="1600200"/>
            <a:ext cx="533400" cy="914400"/>
          </a:xfrm>
          <a:prstGeom prst="downArrow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524000" y="2514600"/>
            <a:ext cx="6629400" cy="12192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Задачи: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0" dirty="0" smtClean="0"/>
              <a:t>Формировать физически и нравственно здоровую личность;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b="0" dirty="0" smtClean="0"/>
              <a:t> Развивать детское творчество</a:t>
            </a:r>
            <a:r>
              <a:rPr lang="en-US" b="0" dirty="0" smtClean="0"/>
              <a:t>;</a:t>
            </a:r>
            <a:endParaRPr lang="ru-RU" b="0" dirty="0" smtClean="0"/>
          </a:p>
          <a:p>
            <a:pPr lvl="0">
              <a:buFont typeface="Wingdings" pitchFamily="2" charset="2"/>
              <a:buChar char="ü"/>
            </a:pPr>
            <a:r>
              <a:rPr lang="ru-RU" b="0" dirty="0" smtClean="0"/>
              <a:t>Создавать условия для развития каждого ребенка.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4572000" y="3733800"/>
            <a:ext cx="533400" cy="838200"/>
          </a:xfrm>
          <a:prstGeom prst="downArrow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62000" y="4572000"/>
            <a:ext cx="7924800" cy="1600200"/>
          </a:xfrm>
          <a:prstGeom prst="round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 smtClean="0"/>
              <a:t>Программа:  « От рождения до школы»</a:t>
            </a:r>
          </a:p>
          <a:p>
            <a:r>
              <a:rPr lang="ru-RU" dirty="0" smtClean="0"/>
              <a:t> </a:t>
            </a:r>
            <a:r>
              <a:rPr lang="ru-RU" b="0" dirty="0" smtClean="0"/>
              <a:t>/ Под. ред. Н. Е. </a:t>
            </a:r>
            <a:r>
              <a:rPr lang="ru-RU" b="0" dirty="0" err="1" smtClean="0"/>
              <a:t>Вераксы</a:t>
            </a:r>
            <a:r>
              <a:rPr lang="ru-RU" b="0" dirty="0" smtClean="0"/>
              <a:t>/</a:t>
            </a:r>
          </a:p>
          <a:p>
            <a:pPr lvl="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1209112346_0lik_ru_sp_inthegroove_album_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2400" y="1600200"/>
            <a:ext cx="5334000" cy="3200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/>
              <a:t>     </a:t>
            </a:r>
            <a:r>
              <a:rPr lang="ru-RU" sz="5400" b="1" dirty="0" smtClean="0">
                <a:latin typeface="Monotype Corsiva" pitchFamily="66" charset="0"/>
              </a:rPr>
              <a:t>Психологические особенности детей старшего возраста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33400"/>
            <a:ext cx="5562600" cy="55927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 5 – 6лет можно назвать базовым возрастом, когда в ребенке закладываются многие личностные аспекты, прорабатываются все моменты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становления «Я» позиции.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5-6 лет ребенок как губка впитывает всю познавательную информацию.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в этом возрасте запоминает столько материала, сколько он не запомнит потом никогда в жизни.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этом возрасте ребенку интересно все, что связано с окружающим миром, расширением его кругозора. Лучшим способом получить именно научную информацию является чтение детской энциклопедии, в которой четко, научно, доступным языком, ребенку описывается любая информация об окружающем мире.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9812">
            <a:off x="5812718" y="475252"/>
            <a:ext cx="2857500" cy="2819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7" name="Picture 9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2433638" cy="5029200"/>
          </a:xfrm>
          <a:prstGeom prst="rect">
            <a:avLst/>
          </a:prstGeom>
          <a:noFill/>
        </p:spPr>
      </p:pic>
      <p:pic>
        <p:nvPicPr>
          <p:cNvPr id="17418" name="Picture 10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8555">
            <a:off x="3212786" y="1023897"/>
            <a:ext cx="2694224" cy="5567318"/>
          </a:xfrm>
          <a:prstGeom prst="rect">
            <a:avLst/>
          </a:prstGeom>
          <a:noFill/>
        </p:spPr>
      </p:pic>
      <p:pic>
        <p:nvPicPr>
          <p:cNvPr id="17419" name="Picture 11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0223">
            <a:off x="4195778" y="2044116"/>
            <a:ext cx="3271838" cy="5828480"/>
          </a:xfrm>
          <a:prstGeom prst="rect">
            <a:avLst/>
          </a:prstGeom>
          <a:noFill/>
        </p:spPr>
      </p:pic>
      <p:pic>
        <p:nvPicPr>
          <p:cNvPr id="17420" name="Picture 12" descr="BALONH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16412">
            <a:off x="980202" y="2215768"/>
            <a:ext cx="2531511" cy="5233951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33400" y="2057400"/>
            <a:ext cx="1676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Внимания</a:t>
            </a:r>
            <a:endParaRPr lang="ru-RU" sz="2400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191000" y="2133600"/>
            <a:ext cx="16764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Памяти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2362200" y="3657600"/>
            <a:ext cx="19812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Мышления</a:t>
            </a:r>
            <a:endParaRPr lang="ru-RU" sz="2400" dirty="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943600" y="3581400"/>
            <a:ext cx="25146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/>
              <a:t>Воображения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304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Этот период называют </a:t>
            </a:r>
            <a:r>
              <a:rPr lang="ru-RU" sz="2000" dirty="0" err="1" smtClean="0"/>
              <a:t>сензитивным</a:t>
            </a:r>
            <a:r>
              <a:rPr lang="ru-RU" sz="2000" dirty="0" smtClean="0"/>
              <a:t> (чувствительным) для развития всех познавательных процессов: 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3" grpId="0"/>
      <p:bldP spid="174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J0397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</p:spPr>
      </p:pic>
      <p:pic>
        <p:nvPicPr>
          <p:cNvPr id="34831" name="Picture 15" descr="j0123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4829" name="Picture 13" descr="CHLD3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886200"/>
            <a:ext cx="3200400" cy="297180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28600" y="1600200"/>
            <a:ext cx="6019800" cy="5029200"/>
          </a:xfrm>
        </p:spPr>
        <p:txBody>
          <a:bodyPr/>
          <a:lstStyle/>
          <a:p>
            <a:r>
              <a:rPr lang="ru-RU" sz="2800" dirty="0" smtClean="0"/>
              <a:t>Ведущая потребность этого возраста – </a:t>
            </a:r>
            <a:r>
              <a:rPr lang="ru-RU" sz="2800" b="1" dirty="0" smtClean="0"/>
              <a:t>потребность в общении</a:t>
            </a:r>
            <a:r>
              <a:rPr lang="ru-RU" sz="2800" dirty="0" smtClean="0"/>
              <a:t>, как со взрослым, так и со сверстником. </a:t>
            </a:r>
            <a:r>
              <a:rPr lang="ru-RU" sz="2800" b="1" dirty="0" smtClean="0"/>
              <a:t>Взрослый – источник информации</a:t>
            </a:r>
            <a:r>
              <a:rPr lang="ru-RU" sz="2800" dirty="0" smtClean="0"/>
              <a:t>, собеседник. Со сверстниками происходит углубление интереса как к партнеру по играм, предпочтении в общении. Преобладание ровного оптимистичного настроения.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457200"/>
            <a:ext cx="4876800" cy="5668963"/>
          </a:xfrm>
        </p:spPr>
        <p:txBody>
          <a:bodyPr/>
          <a:lstStyle/>
          <a:p>
            <a:r>
              <a:rPr lang="ru-RU" sz="2000" dirty="0" smtClean="0"/>
              <a:t>Начинает  формироваться </a:t>
            </a:r>
            <a:r>
              <a:rPr lang="ru-RU" sz="2000" b="1" dirty="0" smtClean="0"/>
              <a:t>произвольное внимание</a:t>
            </a:r>
            <a:r>
              <a:rPr lang="ru-RU" sz="2000" dirty="0" smtClean="0"/>
              <a:t>. Объем-8-10предметов, удерживает внимание 15 – 20 минут.</a:t>
            </a:r>
          </a:p>
          <a:p>
            <a:r>
              <a:rPr lang="ru-RU" sz="2000" dirty="0" smtClean="0"/>
              <a:t>Происходит развитие </a:t>
            </a:r>
            <a:r>
              <a:rPr lang="ru-RU" sz="2000" b="1" dirty="0" smtClean="0"/>
              <a:t>целенаправленного запоминания. </a:t>
            </a:r>
            <a:r>
              <a:rPr lang="ru-RU" sz="2000" dirty="0" smtClean="0"/>
              <a:t>Объем памяти 5-7предметов из 10,3-4действия, формируется логическое мышление, развивается творческое воображение. Способ познания - самостоятельная деятельность, экспериментирование, объект познания - предметы и явления непосредственно не воспринимаемые, нравственные нормы.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28956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e9a3082a2c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219200" y="1295400"/>
            <a:ext cx="1828800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rot="2371878">
            <a:off x="4233861" y="1121921"/>
            <a:ext cx="5125979" cy="2455542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Новообразования возраста</a:t>
            </a:r>
            <a:endParaRPr lang="ru-RU" sz="4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2000" y="990600"/>
          <a:ext cx="2743200" cy="4399026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2929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1.Планирующая функция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Предвосхищение результата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3.Начало формирования высших чувств (интеллектуальные, моральные)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00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397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ru-RU" sz="1800" dirty="0" smtClean="0"/>
              <a:t>Для развития познавательных процессов ребенка хорошо играть в </a:t>
            </a:r>
            <a:r>
              <a:rPr lang="ru-RU" sz="1800" b="1" dirty="0" smtClean="0"/>
              <a:t>словесные игры</a:t>
            </a:r>
            <a:r>
              <a:rPr lang="ru-RU" sz="1800" dirty="0" smtClean="0"/>
              <a:t>, </a:t>
            </a:r>
            <a:r>
              <a:rPr lang="ru-RU" sz="1800" b="1" dirty="0" smtClean="0"/>
              <a:t>конструктор</a:t>
            </a:r>
            <a:r>
              <a:rPr lang="ru-RU" sz="1800" dirty="0" smtClean="0"/>
              <a:t> хорошо развивает логическое мышление. Здесь важным моментом является складывание по схеме – образцу, начиная с простых узоров. Кубики, различные головоломки, мозаику необходимо выкладывать по картинке, ориентируясь на цвет, форму, величину. </a:t>
            </a:r>
          </a:p>
          <a:p>
            <a:r>
              <a:rPr lang="ru-RU" sz="1800" dirty="0" smtClean="0"/>
              <a:t>Развивают все анализаторы – зрительные, логические, словесные – различные </a:t>
            </a:r>
            <a:r>
              <a:rPr lang="ru-RU" sz="1800" b="1" dirty="0" smtClean="0"/>
              <a:t>логические таблицы.</a:t>
            </a:r>
            <a:r>
              <a:rPr lang="ru-RU" sz="1800" dirty="0" smtClean="0"/>
              <a:t> Например, игра </a:t>
            </a:r>
            <a:r>
              <a:rPr lang="ru-RU" sz="1800" b="1" dirty="0" smtClean="0"/>
              <a:t>«Четвертый лишний»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3810000" cy="3200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05200"/>
            <a:ext cx="3657600" cy="3062287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1878</TotalTime>
  <Words>808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Алёна</dc:creator>
  <cp:lastModifiedBy>Солнышко-детсад</cp:lastModifiedBy>
  <cp:revision>100</cp:revision>
  <cp:lastPrinted>1601-01-01T00:00:00Z</cp:lastPrinted>
  <dcterms:created xsi:type="dcterms:W3CDTF">2009-11-21T14:40:28Z</dcterms:created>
  <dcterms:modified xsi:type="dcterms:W3CDTF">2017-06-26T08:14:20Z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